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89" r:id="rId4"/>
    <p:sldId id="302" r:id="rId5"/>
    <p:sldId id="304" r:id="rId6"/>
    <p:sldId id="305" r:id="rId7"/>
    <p:sldId id="306" r:id="rId8"/>
    <p:sldId id="258" r:id="rId9"/>
    <p:sldId id="259" r:id="rId10"/>
    <p:sldId id="269" r:id="rId11"/>
    <p:sldId id="262" r:id="rId12"/>
    <p:sldId id="266" r:id="rId13"/>
    <p:sldId id="270" r:id="rId14"/>
    <p:sldId id="263" r:id="rId15"/>
    <p:sldId id="307" r:id="rId16"/>
    <p:sldId id="308" r:id="rId17"/>
    <p:sldId id="309" r:id="rId18"/>
    <p:sldId id="268" r:id="rId19"/>
    <p:sldId id="271" r:id="rId20"/>
    <p:sldId id="273" r:id="rId21"/>
    <p:sldId id="296" r:id="rId22"/>
    <p:sldId id="295" r:id="rId23"/>
    <p:sldId id="316" r:id="rId24"/>
    <p:sldId id="313" r:id="rId25"/>
    <p:sldId id="300" r:id="rId26"/>
    <p:sldId id="287" r:id="rId27"/>
    <p:sldId id="288" r:id="rId28"/>
    <p:sldId id="31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/>
    <p:restoredTop sz="91741"/>
  </p:normalViewPr>
  <p:slideViewPr>
    <p:cSldViewPr snapToGrid="0" snapToObjects="1">
      <p:cViewPr varScale="1">
        <p:scale>
          <a:sx n="75" d="100"/>
          <a:sy n="75" d="100"/>
        </p:scale>
        <p:origin x="63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938A13-4773-2043-8756-20CCEB33E2D2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</dgm:pt>
    <dgm:pt modelId="{6D4EA034-A0F8-854F-9EBB-00B1303514F5}">
      <dgm:prSet phldrT="[Text]" custT="1"/>
      <dgm:spPr/>
      <dgm:t>
        <a:bodyPr/>
        <a:lstStyle/>
        <a:p>
          <a:r>
            <a:rPr lang="en-US" sz="2800" b="1" dirty="0"/>
            <a:t>Cervical</a:t>
          </a:r>
        </a:p>
        <a:p>
          <a:r>
            <a:rPr lang="en-US" sz="2800" b="1" dirty="0"/>
            <a:t>Incompetence</a:t>
          </a:r>
          <a:endParaRPr lang="en-US" sz="2300" dirty="0"/>
        </a:p>
      </dgm:t>
    </dgm:pt>
    <dgm:pt modelId="{156F8E59-48D1-AE4A-AFCC-A9C6CB858724}" type="parTrans" cxnId="{5B47F457-A96E-C348-8ECF-1E591DC9DB0D}">
      <dgm:prSet/>
      <dgm:spPr/>
      <dgm:t>
        <a:bodyPr/>
        <a:lstStyle/>
        <a:p>
          <a:endParaRPr lang="en-US"/>
        </a:p>
      </dgm:t>
    </dgm:pt>
    <dgm:pt modelId="{E0C21DE6-5467-1A4C-840B-D3765E45001A}" type="sibTrans" cxnId="{5B47F457-A96E-C348-8ECF-1E591DC9DB0D}">
      <dgm:prSet/>
      <dgm:spPr/>
      <dgm:t>
        <a:bodyPr/>
        <a:lstStyle/>
        <a:p>
          <a:endParaRPr lang="en-US"/>
        </a:p>
      </dgm:t>
    </dgm:pt>
    <dgm:pt modelId="{9A11EFF6-10C1-5D46-AB12-2ED13AD465D1}">
      <dgm:prSet phldrT="[Text]" custT="1"/>
      <dgm:spPr/>
      <dgm:t>
        <a:bodyPr/>
        <a:lstStyle/>
        <a:p>
          <a:r>
            <a:rPr lang="en-US" sz="2800" b="1" dirty="0"/>
            <a:t>Uterine </a:t>
          </a:r>
        </a:p>
        <a:p>
          <a:r>
            <a:rPr lang="en-US" sz="2800" b="1" dirty="0"/>
            <a:t>Malformations</a:t>
          </a:r>
          <a:endParaRPr lang="en-US" sz="2300" dirty="0"/>
        </a:p>
      </dgm:t>
    </dgm:pt>
    <dgm:pt modelId="{4AE6F71C-F2D4-8042-A516-A051162FB1E0}" type="parTrans" cxnId="{5C5ED213-E06F-2446-9029-E51532706560}">
      <dgm:prSet/>
      <dgm:spPr/>
      <dgm:t>
        <a:bodyPr/>
        <a:lstStyle/>
        <a:p>
          <a:endParaRPr lang="en-US"/>
        </a:p>
      </dgm:t>
    </dgm:pt>
    <dgm:pt modelId="{08189EB6-616D-C743-8906-206FDCD0E3BD}" type="sibTrans" cxnId="{5C5ED213-E06F-2446-9029-E51532706560}">
      <dgm:prSet/>
      <dgm:spPr/>
      <dgm:t>
        <a:bodyPr/>
        <a:lstStyle/>
        <a:p>
          <a:endParaRPr lang="en-US"/>
        </a:p>
      </dgm:t>
    </dgm:pt>
    <dgm:pt modelId="{7F361087-753E-A34A-A075-C3D48F5F019B}">
      <dgm:prSet phldrT="[Text]" custT="1"/>
      <dgm:spPr/>
      <dgm:t>
        <a:bodyPr/>
        <a:lstStyle/>
        <a:p>
          <a:r>
            <a:rPr lang="en-US" sz="2800" b="1" dirty="0"/>
            <a:t>Endometrial</a:t>
          </a:r>
        </a:p>
        <a:p>
          <a:r>
            <a:rPr lang="en-US" sz="2800" b="1" dirty="0"/>
            <a:t>Receptivity</a:t>
          </a:r>
          <a:endParaRPr lang="en-US" sz="2300" dirty="0"/>
        </a:p>
      </dgm:t>
    </dgm:pt>
    <dgm:pt modelId="{C34A9A74-E8CA-144F-871C-E2C4D99C4BC9}" type="parTrans" cxnId="{B8B3D0E0-83EC-194F-B751-51C424848346}">
      <dgm:prSet/>
      <dgm:spPr/>
      <dgm:t>
        <a:bodyPr/>
        <a:lstStyle/>
        <a:p>
          <a:endParaRPr lang="en-US"/>
        </a:p>
      </dgm:t>
    </dgm:pt>
    <dgm:pt modelId="{2FCE4131-E15A-D84F-A199-3E6DC0678706}" type="sibTrans" cxnId="{B8B3D0E0-83EC-194F-B751-51C424848346}">
      <dgm:prSet/>
      <dgm:spPr/>
      <dgm:t>
        <a:bodyPr/>
        <a:lstStyle/>
        <a:p>
          <a:endParaRPr lang="en-US"/>
        </a:p>
      </dgm:t>
    </dgm:pt>
    <dgm:pt modelId="{83B9CF2B-8B51-5A40-8435-23BDD493CFCE}" type="pres">
      <dgm:prSet presAssocID="{D2938A13-4773-2043-8756-20CCEB33E2D2}" presName="linearFlow" presStyleCnt="0">
        <dgm:presLayoutVars>
          <dgm:dir/>
          <dgm:resizeHandles val="exact"/>
        </dgm:presLayoutVars>
      </dgm:prSet>
      <dgm:spPr/>
    </dgm:pt>
    <dgm:pt modelId="{2070B60E-3686-4C4D-BA68-075484D01412}" type="pres">
      <dgm:prSet presAssocID="{6D4EA034-A0F8-854F-9EBB-00B1303514F5}" presName="composite" presStyleCnt="0"/>
      <dgm:spPr/>
    </dgm:pt>
    <dgm:pt modelId="{2B10B031-89F4-2340-9F63-78C362E5223F}" type="pres">
      <dgm:prSet presAssocID="{6D4EA034-A0F8-854F-9EBB-00B1303514F5}" presName="imgShp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E9D5D1E6-CD8A-7A4F-AB2C-CD968E610494}" type="pres">
      <dgm:prSet presAssocID="{6D4EA034-A0F8-854F-9EBB-00B1303514F5}" presName="txShp" presStyleLbl="node1" presStyleIdx="0" presStyleCnt="3" custScaleX="86732">
        <dgm:presLayoutVars>
          <dgm:bulletEnabled val="1"/>
        </dgm:presLayoutVars>
      </dgm:prSet>
      <dgm:spPr/>
    </dgm:pt>
    <dgm:pt modelId="{C0719E04-E962-E942-A2A3-3292CC888516}" type="pres">
      <dgm:prSet presAssocID="{E0C21DE6-5467-1A4C-840B-D3765E45001A}" presName="spacing" presStyleCnt="0"/>
      <dgm:spPr/>
    </dgm:pt>
    <dgm:pt modelId="{213B648A-273A-684C-A312-0667DA842E0E}" type="pres">
      <dgm:prSet presAssocID="{9A11EFF6-10C1-5D46-AB12-2ED13AD465D1}" presName="composite" presStyleCnt="0"/>
      <dgm:spPr/>
    </dgm:pt>
    <dgm:pt modelId="{7674FEE7-5F89-5947-9FCF-16DF21C42018}" type="pres">
      <dgm:prSet presAssocID="{9A11EFF6-10C1-5D46-AB12-2ED13AD465D1}" presName="imgShp" presStyleLbl="fgImgPlace1" presStyleIdx="1" presStyleCnt="3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34569EB-CECD-3B42-92C9-44799A5B4E03}" type="pres">
      <dgm:prSet presAssocID="{9A11EFF6-10C1-5D46-AB12-2ED13AD465D1}" presName="txShp" presStyleLbl="node1" presStyleIdx="1" presStyleCnt="3" custScaleX="85571">
        <dgm:presLayoutVars>
          <dgm:bulletEnabled val="1"/>
        </dgm:presLayoutVars>
      </dgm:prSet>
      <dgm:spPr/>
    </dgm:pt>
    <dgm:pt modelId="{521EB73A-7FCF-414C-A5E3-5F240FA0825E}" type="pres">
      <dgm:prSet presAssocID="{08189EB6-616D-C743-8906-206FDCD0E3BD}" presName="spacing" presStyleCnt="0"/>
      <dgm:spPr/>
    </dgm:pt>
    <dgm:pt modelId="{FF1DF6C0-4327-7141-A96C-4FDEBB7D4C42}" type="pres">
      <dgm:prSet presAssocID="{7F361087-753E-A34A-A075-C3D48F5F019B}" presName="composite" presStyleCnt="0"/>
      <dgm:spPr/>
    </dgm:pt>
    <dgm:pt modelId="{FC8CBD8B-2A8B-DF47-B4FC-FA6588B88881}" type="pres">
      <dgm:prSet presAssocID="{7F361087-753E-A34A-A075-C3D48F5F019B}" presName="imgShp" presStyleLbl="fgImgPlace1" presStyleIdx="2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8344F3C-186E-5B42-B857-667C1F41FDBF}" type="pres">
      <dgm:prSet presAssocID="{7F361087-753E-A34A-A075-C3D48F5F019B}" presName="txShp" presStyleLbl="node1" presStyleIdx="2" presStyleCnt="3" custScaleX="89056">
        <dgm:presLayoutVars>
          <dgm:bulletEnabled val="1"/>
        </dgm:presLayoutVars>
      </dgm:prSet>
      <dgm:spPr/>
    </dgm:pt>
  </dgm:ptLst>
  <dgm:cxnLst>
    <dgm:cxn modelId="{5C5ED213-E06F-2446-9029-E51532706560}" srcId="{D2938A13-4773-2043-8756-20CCEB33E2D2}" destId="{9A11EFF6-10C1-5D46-AB12-2ED13AD465D1}" srcOrd="1" destOrd="0" parTransId="{4AE6F71C-F2D4-8042-A516-A051162FB1E0}" sibTransId="{08189EB6-616D-C743-8906-206FDCD0E3BD}"/>
    <dgm:cxn modelId="{1FDBF523-08B4-C846-9D28-C1132C4A7ADD}" type="presOf" srcId="{6D4EA034-A0F8-854F-9EBB-00B1303514F5}" destId="{E9D5D1E6-CD8A-7A4F-AB2C-CD968E610494}" srcOrd="0" destOrd="0" presId="urn:microsoft.com/office/officeart/2005/8/layout/vList3"/>
    <dgm:cxn modelId="{5B47F457-A96E-C348-8ECF-1E591DC9DB0D}" srcId="{D2938A13-4773-2043-8756-20CCEB33E2D2}" destId="{6D4EA034-A0F8-854F-9EBB-00B1303514F5}" srcOrd="0" destOrd="0" parTransId="{156F8E59-48D1-AE4A-AFCC-A9C6CB858724}" sibTransId="{E0C21DE6-5467-1A4C-840B-D3765E45001A}"/>
    <dgm:cxn modelId="{3C3DD7B1-4B1A-9746-A60A-DFBDE38F297B}" type="presOf" srcId="{7F361087-753E-A34A-A075-C3D48F5F019B}" destId="{B8344F3C-186E-5B42-B857-667C1F41FDBF}" srcOrd="0" destOrd="0" presId="urn:microsoft.com/office/officeart/2005/8/layout/vList3"/>
    <dgm:cxn modelId="{F988FCB8-AE28-4A40-91E4-155450D7E570}" type="presOf" srcId="{9A11EFF6-10C1-5D46-AB12-2ED13AD465D1}" destId="{434569EB-CECD-3B42-92C9-44799A5B4E03}" srcOrd="0" destOrd="0" presId="urn:microsoft.com/office/officeart/2005/8/layout/vList3"/>
    <dgm:cxn modelId="{B8B3D0E0-83EC-194F-B751-51C424848346}" srcId="{D2938A13-4773-2043-8756-20CCEB33E2D2}" destId="{7F361087-753E-A34A-A075-C3D48F5F019B}" srcOrd="2" destOrd="0" parTransId="{C34A9A74-E8CA-144F-871C-E2C4D99C4BC9}" sibTransId="{2FCE4131-E15A-D84F-A199-3E6DC0678706}"/>
    <dgm:cxn modelId="{49009DFF-C6FB-D74F-B6F4-57865F06E9E1}" type="presOf" srcId="{D2938A13-4773-2043-8756-20CCEB33E2D2}" destId="{83B9CF2B-8B51-5A40-8435-23BDD493CFCE}" srcOrd="0" destOrd="0" presId="urn:microsoft.com/office/officeart/2005/8/layout/vList3"/>
    <dgm:cxn modelId="{50BF1A81-A337-3149-ABFE-D81658CA8B92}" type="presParOf" srcId="{83B9CF2B-8B51-5A40-8435-23BDD493CFCE}" destId="{2070B60E-3686-4C4D-BA68-075484D01412}" srcOrd="0" destOrd="0" presId="urn:microsoft.com/office/officeart/2005/8/layout/vList3"/>
    <dgm:cxn modelId="{22531049-2113-AF4D-8E96-E8E8F11E93B4}" type="presParOf" srcId="{2070B60E-3686-4C4D-BA68-075484D01412}" destId="{2B10B031-89F4-2340-9F63-78C362E5223F}" srcOrd="0" destOrd="0" presId="urn:microsoft.com/office/officeart/2005/8/layout/vList3"/>
    <dgm:cxn modelId="{C1E6FF5E-4A25-1A46-A674-66A12806CE91}" type="presParOf" srcId="{2070B60E-3686-4C4D-BA68-075484D01412}" destId="{E9D5D1E6-CD8A-7A4F-AB2C-CD968E610494}" srcOrd="1" destOrd="0" presId="urn:microsoft.com/office/officeart/2005/8/layout/vList3"/>
    <dgm:cxn modelId="{280588DC-2B57-BF46-844A-C773E9830BA3}" type="presParOf" srcId="{83B9CF2B-8B51-5A40-8435-23BDD493CFCE}" destId="{C0719E04-E962-E942-A2A3-3292CC888516}" srcOrd="1" destOrd="0" presId="urn:microsoft.com/office/officeart/2005/8/layout/vList3"/>
    <dgm:cxn modelId="{BB821755-4DD3-114B-8765-FB4818FB0047}" type="presParOf" srcId="{83B9CF2B-8B51-5A40-8435-23BDD493CFCE}" destId="{213B648A-273A-684C-A312-0667DA842E0E}" srcOrd="2" destOrd="0" presId="urn:microsoft.com/office/officeart/2005/8/layout/vList3"/>
    <dgm:cxn modelId="{75B91131-42BE-4543-B879-A7C83009C915}" type="presParOf" srcId="{213B648A-273A-684C-A312-0667DA842E0E}" destId="{7674FEE7-5F89-5947-9FCF-16DF21C42018}" srcOrd="0" destOrd="0" presId="urn:microsoft.com/office/officeart/2005/8/layout/vList3"/>
    <dgm:cxn modelId="{65154828-EED1-5E42-9EE1-BD5A5AC0BADB}" type="presParOf" srcId="{213B648A-273A-684C-A312-0667DA842E0E}" destId="{434569EB-CECD-3B42-92C9-44799A5B4E03}" srcOrd="1" destOrd="0" presId="urn:microsoft.com/office/officeart/2005/8/layout/vList3"/>
    <dgm:cxn modelId="{A8442DC9-66C7-ED49-824E-27162025DCD2}" type="presParOf" srcId="{83B9CF2B-8B51-5A40-8435-23BDD493CFCE}" destId="{521EB73A-7FCF-414C-A5E3-5F240FA0825E}" srcOrd="3" destOrd="0" presId="urn:microsoft.com/office/officeart/2005/8/layout/vList3"/>
    <dgm:cxn modelId="{F1A3B07B-E459-6C46-805A-AD96A0DD59F3}" type="presParOf" srcId="{83B9CF2B-8B51-5A40-8435-23BDD493CFCE}" destId="{FF1DF6C0-4327-7141-A96C-4FDEBB7D4C42}" srcOrd="4" destOrd="0" presId="urn:microsoft.com/office/officeart/2005/8/layout/vList3"/>
    <dgm:cxn modelId="{F7977915-5810-5C4E-8F90-BD11F9AD3201}" type="presParOf" srcId="{FF1DF6C0-4327-7141-A96C-4FDEBB7D4C42}" destId="{FC8CBD8B-2A8B-DF47-B4FC-FA6588B88881}" srcOrd="0" destOrd="0" presId="urn:microsoft.com/office/officeart/2005/8/layout/vList3"/>
    <dgm:cxn modelId="{8C2FBEAF-B4D3-5046-A78B-14A535F0F430}" type="presParOf" srcId="{FF1DF6C0-4327-7141-A96C-4FDEBB7D4C42}" destId="{B8344F3C-186E-5B42-B857-667C1F41FDB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938A13-4773-2043-8756-20CCEB33E2D2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</dgm:pt>
    <dgm:pt modelId="{6D4EA034-A0F8-854F-9EBB-00B1303514F5}">
      <dgm:prSet phldrT="[Text]" custT="1"/>
      <dgm:spPr/>
      <dgm:t>
        <a:bodyPr/>
        <a:lstStyle/>
        <a:p>
          <a:r>
            <a:rPr lang="en-US" sz="2800" b="1" dirty="0"/>
            <a:t>2D US </a:t>
          </a:r>
          <a:r>
            <a:rPr lang="en-US" sz="2300" dirty="0"/>
            <a:t>to assess Cervix</a:t>
          </a:r>
        </a:p>
      </dgm:t>
    </dgm:pt>
    <dgm:pt modelId="{156F8E59-48D1-AE4A-AFCC-A9C6CB858724}" type="parTrans" cxnId="{5B47F457-A96E-C348-8ECF-1E591DC9DB0D}">
      <dgm:prSet/>
      <dgm:spPr/>
      <dgm:t>
        <a:bodyPr/>
        <a:lstStyle/>
        <a:p>
          <a:endParaRPr lang="en-US"/>
        </a:p>
      </dgm:t>
    </dgm:pt>
    <dgm:pt modelId="{E0C21DE6-5467-1A4C-840B-D3765E45001A}" type="sibTrans" cxnId="{5B47F457-A96E-C348-8ECF-1E591DC9DB0D}">
      <dgm:prSet/>
      <dgm:spPr/>
      <dgm:t>
        <a:bodyPr/>
        <a:lstStyle/>
        <a:p>
          <a:endParaRPr lang="en-US"/>
        </a:p>
      </dgm:t>
    </dgm:pt>
    <dgm:pt modelId="{9A11EFF6-10C1-5D46-AB12-2ED13AD465D1}">
      <dgm:prSet phldrT="[Text]" custT="1"/>
      <dgm:spPr/>
      <dgm:t>
        <a:bodyPr/>
        <a:lstStyle/>
        <a:p>
          <a:r>
            <a:rPr lang="en-US" sz="2800" b="1" dirty="0"/>
            <a:t>3D US </a:t>
          </a:r>
          <a:r>
            <a:rPr lang="en-US" sz="2300" dirty="0"/>
            <a:t>to assess Endometrial Cavity</a:t>
          </a:r>
        </a:p>
      </dgm:t>
    </dgm:pt>
    <dgm:pt modelId="{4AE6F71C-F2D4-8042-A516-A051162FB1E0}" type="parTrans" cxnId="{5C5ED213-E06F-2446-9029-E51532706560}">
      <dgm:prSet/>
      <dgm:spPr/>
      <dgm:t>
        <a:bodyPr/>
        <a:lstStyle/>
        <a:p>
          <a:endParaRPr lang="en-US"/>
        </a:p>
      </dgm:t>
    </dgm:pt>
    <dgm:pt modelId="{08189EB6-616D-C743-8906-206FDCD0E3BD}" type="sibTrans" cxnId="{5C5ED213-E06F-2446-9029-E51532706560}">
      <dgm:prSet/>
      <dgm:spPr/>
      <dgm:t>
        <a:bodyPr/>
        <a:lstStyle/>
        <a:p>
          <a:endParaRPr lang="en-US"/>
        </a:p>
      </dgm:t>
    </dgm:pt>
    <dgm:pt modelId="{7F361087-753E-A34A-A075-C3D48F5F019B}">
      <dgm:prSet phldrT="[Text]" custT="1"/>
      <dgm:spPr/>
      <dgm:t>
        <a:bodyPr/>
        <a:lstStyle/>
        <a:p>
          <a:r>
            <a:rPr lang="en-US" sz="2800" b="1" dirty="0"/>
            <a:t>3D Power Doppler US </a:t>
          </a:r>
          <a:r>
            <a:rPr lang="en-US" sz="2300" dirty="0"/>
            <a:t>to assess Endometrial Receptivity</a:t>
          </a:r>
        </a:p>
      </dgm:t>
    </dgm:pt>
    <dgm:pt modelId="{C34A9A74-E8CA-144F-871C-E2C4D99C4BC9}" type="parTrans" cxnId="{B8B3D0E0-83EC-194F-B751-51C424848346}">
      <dgm:prSet/>
      <dgm:spPr/>
      <dgm:t>
        <a:bodyPr/>
        <a:lstStyle/>
        <a:p>
          <a:endParaRPr lang="en-US"/>
        </a:p>
      </dgm:t>
    </dgm:pt>
    <dgm:pt modelId="{2FCE4131-E15A-D84F-A199-3E6DC0678706}" type="sibTrans" cxnId="{B8B3D0E0-83EC-194F-B751-51C424848346}">
      <dgm:prSet/>
      <dgm:spPr/>
      <dgm:t>
        <a:bodyPr/>
        <a:lstStyle/>
        <a:p>
          <a:endParaRPr lang="en-US"/>
        </a:p>
      </dgm:t>
    </dgm:pt>
    <dgm:pt modelId="{83B9CF2B-8B51-5A40-8435-23BDD493CFCE}" type="pres">
      <dgm:prSet presAssocID="{D2938A13-4773-2043-8756-20CCEB33E2D2}" presName="linearFlow" presStyleCnt="0">
        <dgm:presLayoutVars>
          <dgm:dir/>
          <dgm:resizeHandles val="exact"/>
        </dgm:presLayoutVars>
      </dgm:prSet>
      <dgm:spPr/>
    </dgm:pt>
    <dgm:pt modelId="{2070B60E-3686-4C4D-BA68-075484D01412}" type="pres">
      <dgm:prSet presAssocID="{6D4EA034-A0F8-854F-9EBB-00B1303514F5}" presName="composite" presStyleCnt="0"/>
      <dgm:spPr/>
    </dgm:pt>
    <dgm:pt modelId="{2B10B031-89F4-2340-9F63-78C362E5223F}" type="pres">
      <dgm:prSet presAssocID="{6D4EA034-A0F8-854F-9EBB-00B1303514F5}" presName="imgShp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E9D5D1E6-CD8A-7A4F-AB2C-CD968E610494}" type="pres">
      <dgm:prSet presAssocID="{6D4EA034-A0F8-854F-9EBB-00B1303514F5}" presName="txShp" presStyleLbl="node1" presStyleIdx="0" presStyleCnt="3">
        <dgm:presLayoutVars>
          <dgm:bulletEnabled val="1"/>
        </dgm:presLayoutVars>
      </dgm:prSet>
      <dgm:spPr/>
    </dgm:pt>
    <dgm:pt modelId="{C0719E04-E962-E942-A2A3-3292CC888516}" type="pres">
      <dgm:prSet presAssocID="{E0C21DE6-5467-1A4C-840B-D3765E45001A}" presName="spacing" presStyleCnt="0"/>
      <dgm:spPr/>
    </dgm:pt>
    <dgm:pt modelId="{213B648A-273A-684C-A312-0667DA842E0E}" type="pres">
      <dgm:prSet presAssocID="{9A11EFF6-10C1-5D46-AB12-2ED13AD465D1}" presName="composite" presStyleCnt="0"/>
      <dgm:spPr/>
    </dgm:pt>
    <dgm:pt modelId="{7674FEE7-5F89-5947-9FCF-16DF21C42018}" type="pres">
      <dgm:prSet presAssocID="{9A11EFF6-10C1-5D46-AB12-2ED13AD465D1}" presName="imgShp" presStyleLbl="fgImgPlace1" presStyleIdx="1" presStyleCnt="3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34569EB-CECD-3B42-92C9-44799A5B4E03}" type="pres">
      <dgm:prSet presAssocID="{9A11EFF6-10C1-5D46-AB12-2ED13AD465D1}" presName="txShp" presStyleLbl="node1" presStyleIdx="1" presStyleCnt="3">
        <dgm:presLayoutVars>
          <dgm:bulletEnabled val="1"/>
        </dgm:presLayoutVars>
      </dgm:prSet>
      <dgm:spPr/>
    </dgm:pt>
    <dgm:pt modelId="{521EB73A-7FCF-414C-A5E3-5F240FA0825E}" type="pres">
      <dgm:prSet presAssocID="{08189EB6-616D-C743-8906-206FDCD0E3BD}" presName="spacing" presStyleCnt="0"/>
      <dgm:spPr/>
    </dgm:pt>
    <dgm:pt modelId="{FF1DF6C0-4327-7141-A96C-4FDEBB7D4C42}" type="pres">
      <dgm:prSet presAssocID="{7F361087-753E-A34A-A075-C3D48F5F019B}" presName="composite" presStyleCnt="0"/>
      <dgm:spPr/>
    </dgm:pt>
    <dgm:pt modelId="{FC8CBD8B-2A8B-DF47-B4FC-FA6588B88881}" type="pres">
      <dgm:prSet presAssocID="{7F361087-753E-A34A-A075-C3D48F5F019B}" presName="imgShp" presStyleLbl="fgImgPlace1" presStyleIdx="2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8344F3C-186E-5B42-B857-667C1F41FDBF}" type="pres">
      <dgm:prSet presAssocID="{7F361087-753E-A34A-A075-C3D48F5F019B}" presName="txShp" presStyleLbl="node1" presStyleIdx="2" presStyleCnt="3">
        <dgm:presLayoutVars>
          <dgm:bulletEnabled val="1"/>
        </dgm:presLayoutVars>
      </dgm:prSet>
      <dgm:spPr/>
    </dgm:pt>
  </dgm:ptLst>
  <dgm:cxnLst>
    <dgm:cxn modelId="{5C5ED213-E06F-2446-9029-E51532706560}" srcId="{D2938A13-4773-2043-8756-20CCEB33E2D2}" destId="{9A11EFF6-10C1-5D46-AB12-2ED13AD465D1}" srcOrd="1" destOrd="0" parTransId="{4AE6F71C-F2D4-8042-A516-A051162FB1E0}" sibTransId="{08189EB6-616D-C743-8906-206FDCD0E3BD}"/>
    <dgm:cxn modelId="{1FDBF523-08B4-C846-9D28-C1132C4A7ADD}" type="presOf" srcId="{6D4EA034-A0F8-854F-9EBB-00B1303514F5}" destId="{E9D5D1E6-CD8A-7A4F-AB2C-CD968E610494}" srcOrd="0" destOrd="0" presId="urn:microsoft.com/office/officeart/2005/8/layout/vList3"/>
    <dgm:cxn modelId="{5B47F457-A96E-C348-8ECF-1E591DC9DB0D}" srcId="{D2938A13-4773-2043-8756-20CCEB33E2D2}" destId="{6D4EA034-A0F8-854F-9EBB-00B1303514F5}" srcOrd="0" destOrd="0" parTransId="{156F8E59-48D1-AE4A-AFCC-A9C6CB858724}" sibTransId="{E0C21DE6-5467-1A4C-840B-D3765E45001A}"/>
    <dgm:cxn modelId="{3C3DD7B1-4B1A-9746-A60A-DFBDE38F297B}" type="presOf" srcId="{7F361087-753E-A34A-A075-C3D48F5F019B}" destId="{B8344F3C-186E-5B42-B857-667C1F41FDBF}" srcOrd="0" destOrd="0" presId="urn:microsoft.com/office/officeart/2005/8/layout/vList3"/>
    <dgm:cxn modelId="{F988FCB8-AE28-4A40-91E4-155450D7E570}" type="presOf" srcId="{9A11EFF6-10C1-5D46-AB12-2ED13AD465D1}" destId="{434569EB-CECD-3B42-92C9-44799A5B4E03}" srcOrd="0" destOrd="0" presId="urn:microsoft.com/office/officeart/2005/8/layout/vList3"/>
    <dgm:cxn modelId="{B8B3D0E0-83EC-194F-B751-51C424848346}" srcId="{D2938A13-4773-2043-8756-20CCEB33E2D2}" destId="{7F361087-753E-A34A-A075-C3D48F5F019B}" srcOrd="2" destOrd="0" parTransId="{C34A9A74-E8CA-144F-871C-E2C4D99C4BC9}" sibTransId="{2FCE4131-E15A-D84F-A199-3E6DC0678706}"/>
    <dgm:cxn modelId="{49009DFF-C6FB-D74F-B6F4-57865F06E9E1}" type="presOf" srcId="{D2938A13-4773-2043-8756-20CCEB33E2D2}" destId="{83B9CF2B-8B51-5A40-8435-23BDD493CFCE}" srcOrd="0" destOrd="0" presId="urn:microsoft.com/office/officeart/2005/8/layout/vList3"/>
    <dgm:cxn modelId="{50BF1A81-A337-3149-ABFE-D81658CA8B92}" type="presParOf" srcId="{83B9CF2B-8B51-5A40-8435-23BDD493CFCE}" destId="{2070B60E-3686-4C4D-BA68-075484D01412}" srcOrd="0" destOrd="0" presId="urn:microsoft.com/office/officeart/2005/8/layout/vList3"/>
    <dgm:cxn modelId="{22531049-2113-AF4D-8E96-E8E8F11E93B4}" type="presParOf" srcId="{2070B60E-3686-4C4D-BA68-075484D01412}" destId="{2B10B031-89F4-2340-9F63-78C362E5223F}" srcOrd="0" destOrd="0" presId="urn:microsoft.com/office/officeart/2005/8/layout/vList3"/>
    <dgm:cxn modelId="{C1E6FF5E-4A25-1A46-A674-66A12806CE91}" type="presParOf" srcId="{2070B60E-3686-4C4D-BA68-075484D01412}" destId="{E9D5D1E6-CD8A-7A4F-AB2C-CD968E610494}" srcOrd="1" destOrd="0" presId="urn:microsoft.com/office/officeart/2005/8/layout/vList3"/>
    <dgm:cxn modelId="{280588DC-2B57-BF46-844A-C773E9830BA3}" type="presParOf" srcId="{83B9CF2B-8B51-5A40-8435-23BDD493CFCE}" destId="{C0719E04-E962-E942-A2A3-3292CC888516}" srcOrd="1" destOrd="0" presId="urn:microsoft.com/office/officeart/2005/8/layout/vList3"/>
    <dgm:cxn modelId="{BB821755-4DD3-114B-8765-FB4818FB0047}" type="presParOf" srcId="{83B9CF2B-8B51-5A40-8435-23BDD493CFCE}" destId="{213B648A-273A-684C-A312-0667DA842E0E}" srcOrd="2" destOrd="0" presId="urn:microsoft.com/office/officeart/2005/8/layout/vList3"/>
    <dgm:cxn modelId="{75B91131-42BE-4543-B879-A7C83009C915}" type="presParOf" srcId="{213B648A-273A-684C-A312-0667DA842E0E}" destId="{7674FEE7-5F89-5947-9FCF-16DF21C42018}" srcOrd="0" destOrd="0" presId="urn:microsoft.com/office/officeart/2005/8/layout/vList3"/>
    <dgm:cxn modelId="{65154828-EED1-5E42-9EE1-BD5A5AC0BADB}" type="presParOf" srcId="{213B648A-273A-684C-A312-0667DA842E0E}" destId="{434569EB-CECD-3B42-92C9-44799A5B4E03}" srcOrd="1" destOrd="0" presId="urn:microsoft.com/office/officeart/2005/8/layout/vList3"/>
    <dgm:cxn modelId="{A8442DC9-66C7-ED49-824E-27162025DCD2}" type="presParOf" srcId="{83B9CF2B-8B51-5A40-8435-23BDD493CFCE}" destId="{521EB73A-7FCF-414C-A5E3-5F240FA0825E}" srcOrd="3" destOrd="0" presId="urn:microsoft.com/office/officeart/2005/8/layout/vList3"/>
    <dgm:cxn modelId="{F1A3B07B-E459-6C46-805A-AD96A0DD59F3}" type="presParOf" srcId="{83B9CF2B-8B51-5A40-8435-23BDD493CFCE}" destId="{FF1DF6C0-4327-7141-A96C-4FDEBB7D4C42}" srcOrd="4" destOrd="0" presId="urn:microsoft.com/office/officeart/2005/8/layout/vList3"/>
    <dgm:cxn modelId="{F7977915-5810-5C4E-8F90-BD11F9AD3201}" type="presParOf" srcId="{FF1DF6C0-4327-7141-A96C-4FDEBB7D4C42}" destId="{FC8CBD8B-2A8B-DF47-B4FC-FA6588B88881}" srcOrd="0" destOrd="0" presId="urn:microsoft.com/office/officeart/2005/8/layout/vList3"/>
    <dgm:cxn modelId="{8C2FBEAF-B4D3-5046-A78B-14A535F0F430}" type="presParOf" srcId="{FF1DF6C0-4327-7141-A96C-4FDEBB7D4C42}" destId="{B8344F3C-186E-5B42-B857-667C1F41FDB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5D1E6-CD8A-7A4F-AB2C-CD968E610494}">
      <dsp:nvSpPr>
        <dsp:cNvPr id="0" name=""/>
        <dsp:cNvSpPr/>
      </dsp:nvSpPr>
      <dsp:spPr>
        <a:xfrm rot="10800000">
          <a:off x="1834271" y="3840"/>
          <a:ext cx="3766747" cy="123278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3622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Cervical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Incompetence</a:t>
          </a:r>
          <a:endParaRPr lang="en-US" sz="2300" kern="1200" dirty="0"/>
        </a:p>
      </dsp:txBody>
      <dsp:txXfrm rot="10800000">
        <a:off x="2142466" y="3840"/>
        <a:ext cx="3458552" cy="1232781"/>
      </dsp:txXfrm>
    </dsp:sp>
    <dsp:sp modelId="{2B10B031-89F4-2340-9F63-78C362E5223F}">
      <dsp:nvSpPr>
        <dsp:cNvPr id="0" name=""/>
        <dsp:cNvSpPr/>
      </dsp:nvSpPr>
      <dsp:spPr>
        <a:xfrm>
          <a:off x="929767" y="3840"/>
          <a:ext cx="1232781" cy="123278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34569EB-CECD-3B42-92C9-44799A5B4E03}">
      <dsp:nvSpPr>
        <dsp:cNvPr id="0" name=""/>
        <dsp:cNvSpPr/>
      </dsp:nvSpPr>
      <dsp:spPr>
        <a:xfrm rot="10800000">
          <a:off x="1872087" y="1604617"/>
          <a:ext cx="3716325" cy="123278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3622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Uterine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Malformations</a:t>
          </a:r>
          <a:endParaRPr lang="en-US" sz="2300" kern="1200" dirty="0"/>
        </a:p>
      </dsp:txBody>
      <dsp:txXfrm rot="10800000">
        <a:off x="2180282" y="1604617"/>
        <a:ext cx="3408130" cy="1232781"/>
      </dsp:txXfrm>
    </dsp:sp>
    <dsp:sp modelId="{7674FEE7-5F89-5947-9FCF-16DF21C42018}">
      <dsp:nvSpPr>
        <dsp:cNvPr id="0" name=""/>
        <dsp:cNvSpPr/>
      </dsp:nvSpPr>
      <dsp:spPr>
        <a:xfrm>
          <a:off x="942373" y="1604617"/>
          <a:ext cx="1232781" cy="1232781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8344F3C-186E-5B42-B857-667C1F41FDBF}">
      <dsp:nvSpPr>
        <dsp:cNvPr id="0" name=""/>
        <dsp:cNvSpPr/>
      </dsp:nvSpPr>
      <dsp:spPr>
        <a:xfrm rot="10800000">
          <a:off x="1758573" y="3205393"/>
          <a:ext cx="3867678" cy="123278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3622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Endometrial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Receptivity</a:t>
          </a:r>
          <a:endParaRPr lang="en-US" sz="2300" kern="1200" dirty="0"/>
        </a:p>
      </dsp:txBody>
      <dsp:txXfrm rot="10800000">
        <a:off x="2066768" y="3205393"/>
        <a:ext cx="3559483" cy="1232781"/>
      </dsp:txXfrm>
    </dsp:sp>
    <dsp:sp modelId="{FC8CBD8B-2A8B-DF47-B4FC-FA6588B88881}">
      <dsp:nvSpPr>
        <dsp:cNvPr id="0" name=""/>
        <dsp:cNvSpPr/>
      </dsp:nvSpPr>
      <dsp:spPr>
        <a:xfrm>
          <a:off x="904535" y="3205393"/>
          <a:ext cx="1232781" cy="1232781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5D1E6-CD8A-7A4F-AB2C-CD968E610494}">
      <dsp:nvSpPr>
        <dsp:cNvPr id="0" name=""/>
        <dsp:cNvSpPr/>
      </dsp:nvSpPr>
      <dsp:spPr>
        <a:xfrm rot="10800000">
          <a:off x="1696448" y="2371"/>
          <a:ext cx="5422011" cy="132301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3414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2D US </a:t>
          </a:r>
          <a:r>
            <a:rPr lang="en-US" sz="2300" kern="1200" dirty="0"/>
            <a:t>to assess Cervix</a:t>
          </a:r>
        </a:p>
      </dsp:txBody>
      <dsp:txXfrm rot="10800000">
        <a:off x="2027202" y="2371"/>
        <a:ext cx="5091257" cy="1323016"/>
      </dsp:txXfrm>
    </dsp:sp>
    <dsp:sp modelId="{2B10B031-89F4-2340-9F63-78C362E5223F}">
      <dsp:nvSpPr>
        <dsp:cNvPr id="0" name=""/>
        <dsp:cNvSpPr/>
      </dsp:nvSpPr>
      <dsp:spPr>
        <a:xfrm>
          <a:off x="1034940" y="2371"/>
          <a:ext cx="1323016" cy="1323016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34569EB-CECD-3B42-92C9-44799A5B4E03}">
      <dsp:nvSpPr>
        <dsp:cNvPr id="0" name=""/>
        <dsp:cNvSpPr/>
      </dsp:nvSpPr>
      <dsp:spPr>
        <a:xfrm rot="10800000">
          <a:off x="1696448" y="1720318"/>
          <a:ext cx="5422011" cy="132301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3414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3D US </a:t>
          </a:r>
          <a:r>
            <a:rPr lang="en-US" sz="2300" kern="1200" dirty="0"/>
            <a:t>to assess Endometrial Cavity</a:t>
          </a:r>
        </a:p>
      </dsp:txBody>
      <dsp:txXfrm rot="10800000">
        <a:off x="2027202" y="1720318"/>
        <a:ext cx="5091257" cy="1323016"/>
      </dsp:txXfrm>
    </dsp:sp>
    <dsp:sp modelId="{7674FEE7-5F89-5947-9FCF-16DF21C42018}">
      <dsp:nvSpPr>
        <dsp:cNvPr id="0" name=""/>
        <dsp:cNvSpPr/>
      </dsp:nvSpPr>
      <dsp:spPr>
        <a:xfrm>
          <a:off x="1034940" y="1720318"/>
          <a:ext cx="1323016" cy="1323016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8344F3C-186E-5B42-B857-667C1F41FDBF}">
      <dsp:nvSpPr>
        <dsp:cNvPr id="0" name=""/>
        <dsp:cNvSpPr/>
      </dsp:nvSpPr>
      <dsp:spPr>
        <a:xfrm rot="10800000">
          <a:off x="1696448" y="3438265"/>
          <a:ext cx="5422011" cy="132301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3414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3D Power Doppler US </a:t>
          </a:r>
          <a:r>
            <a:rPr lang="en-US" sz="2300" kern="1200" dirty="0"/>
            <a:t>to assess Endometrial Receptivity</a:t>
          </a:r>
        </a:p>
      </dsp:txBody>
      <dsp:txXfrm rot="10800000">
        <a:off x="2027202" y="3438265"/>
        <a:ext cx="5091257" cy="1323016"/>
      </dsp:txXfrm>
    </dsp:sp>
    <dsp:sp modelId="{FC8CBD8B-2A8B-DF47-B4FC-FA6588B88881}">
      <dsp:nvSpPr>
        <dsp:cNvPr id="0" name=""/>
        <dsp:cNvSpPr/>
      </dsp:nvSpPr>
      <dsp:spPr>
        <a:xfrm>
          <a:off x="1034940" y="3438265"/>
          <a:ext cx="1323016" cy="1323016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10C3E-7123-D649-B295-8B018FD9D340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F6AF0-F678-7244-A65E-5C554A869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82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4624668"/>
            <a:ext cx="53848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5562600"/>
            <a:ext cx="53848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1" y="6425641"/>
            <a:ext cx="1643529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14871" y="6425641"/>
            <a:ext cx="3490259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6767" y="228600"/>
            <a:ext cx="5647267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8" name="Rectangle 7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0" name="Rectangle 9"/>
          <p:cNvSpPr/>
          <p:nvPr/>
        </p:nvSpPr>
        <p:spPr>
          <a:xfrm>
            <a:off x="6165851" y="2377440"/>
            <a:ext cx="27432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65851" y="228600"/>
            <a:ext cx="27432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2" name="Rectangle 11"/>
          <p:cNvSpPr/>
          <p:nvPr/>
        </p:nvSpPr>
        <p:spPr>
          <a:xfrm>
            <a:off x="9069917" y="2377440"/>
            <a:ext cx="27432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0" name="TextBox 9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670561" y="1985963"/>
            <a:ext cx="4876551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670561" y="4164965"/>
            <a:ext cx="4876551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5880100" y="1985963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5880100" y="4169664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8" name="TextBox 7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89129" y="282574"/>
            <a:ext cx="9144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6768" y="228600"/>
            <a:ext cx="4601633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07" y="2571750"/>
            <a:ext cx="4340352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8368" y="273051"/>
            <a:ext cx="6129865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124" y="3733801"/>
            <a:ext cx="4340352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855200" y="6423586"/>
            <a:ext cx="2049929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5741" y="6423586"/>
            <a:ext cx="4422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889129" y="282574"/>
            <a:ext cx="9144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9205" y="3124200"/>
            <a:ext cx="5197696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0541" y="228600"/>
            <a:ext cx="4614211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9205" y="3995737"/>
            <a:ext cx="5197696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855200" y="6423586"/>
            <a:ext cx="2049929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88000" y="6423586"/>
            <a:ext cx="40068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20147" y="3370730"/>
            <a:ext cx="2940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341" y="4424082"/>
            <a:ext cx="8254876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0541" y="228600"/>
            <a:ext cx="85045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5341" y="5257800"/>
            <a:ext cx="8254876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9" name="Rectangle 8"/>
          <p:cNvSpPr/>
          <p:nvPr/>
        </p:nvSpPr>
        <p:spPr>
          <a:xfrm>
            <a:off x="9069917" y="2377440"/>
            <a:ext cx="27432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0" name="TextBox 9"/>
          <p:cNvSpPr txBox="1"/>
          <p:nvPr/>
        </p:nvSpPr>
        <p:spPr>
          <a:xfrm>
            <a:off x="436283" y="4632792"/>
            <a:ext cx="2940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6766" y="228600"/>
            <a:ext cx="8516223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06" y="2571750"/>
            <a:ext cx="8242148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126" y="3733801"/>
            <a:ext cx="8239421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49683" y="6235608"/>
            <a:ext cx="179786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8128" y="6235608"/>
            <a:ext cx="619747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069917" y="237494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069917" y="4535424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6767" y="228600"/>
            <a:ext cx="56472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06" y="2571750"/>
            <a:ext cx="53555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125" y="3733801"/>
            <a:ext cx="5353739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064000" y="6235608"/>
            <a:ext cx="179786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8128" y="6235608"/>
            <a:ext cx="345427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1" name="Rectangle 10"/>
          <p:cNvSpPr/>
          <p:nvPr/>
        </p:nvSpPr>
        <p:spPr>
          <a:xfrm>
            <a:off x="6165851" y="4534726"/>
            <a:ext cx="27432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165851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165851" y="2381663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9070848" y="2381662"/>
            <a:ext cx="27432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889129" y="282574"/>
            <a:ext cx="9144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0" y="3124200"/>
            <a:ext cx="414528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0541" y="2365248"/>
            <a:ext cx="5653492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4000" y="3995737"/>
            <a:ext cx="414528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855200" y="6423586"/>
            <a:ext cx="2049929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88000" y="6423586"/>
            <a:ext cx="40068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33815" y="3370730"/>
            <a:ext cx="2940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70540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3280833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9" name="TextBox 8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947401" y="282574"/>
            <a:ext cx="856129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757647" y="282574"/>
            <a:ext cx="12192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889129" y="282574"/>
            <a:ext cx="9144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61029" y="954742"/>
            <a:ext cx="908424" cy="5171422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58757"/>
            <a:ext cx="9144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500967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3" y="134471"/>
            <a:ext cx="10075084" cy="99508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691" y="1129553"/>
            <a:ext cx="10078613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4624668"/>
            <a:ext cx="53848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5562600"/>
            <a:ext cx="53848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1" y="6425641"/>
            <a:ext cx="1643529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14871" y="6425641"/>
            <a:ext cx="3490259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6767" y="228600"/>
            <a:ext cx="5647267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8" name="Rectangle 7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0" name="Rectangle 9"/>
          <p:cNvSpPr/>
          <p:nvPr/>
        </p:nvSpPr>
        <p:spPr>
          <a:xfrm>
            <a:off x="6165851" y="2377440"/>
            <a:ext cx="27432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165851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069917" y="237744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1779495"/>
            <a:ext cx="41148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78543" y="228600"/>
            <a:ext cx="10934573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3124201"/>
            <a:ext cx="75184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4495801"/>
            <a:ext cx="75184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8541" y="6248775"/>
            <a:ext cx="1966259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248775"/>
            <a:ext cx="7518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74400" y="6248775"/>
            <a:ext cx="738717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71483" y="3110755"/>
            <a:ext cx="3478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1" y="228600"/>
            <a:ext cx="283633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947401" y="282574"/>
            <a:ext cx="856129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2" name="Rectangle 11"/>
          <p:cNvSpPr/>
          <p:nvPr/>
        </p:nvSpPr>
        <p:spPr>
          <a:xfrm>
            <a:off x="10757647" y="282574"/>
            <a:ext cx="12192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0" name="TextBox 9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691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6504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2" name="TextBox 11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388" y="2447366"/>
            <a:ext cx="48768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6504" y="2447366"/>
            <a:ext cx="48768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388" y="2070848"/>
            <a:ext cx="48768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6504" y="2070848"/>
            <a:ext cx="48768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690" y="1985963"/>
            <a:ext cx="10092209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664690" y="4164965"/>
            <a:ext cx="10092209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74400" y="242235"/>
            <a:ext cx="738717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0" name="TextBox 9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80100" y="1985963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64691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5880100" y="4169664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4633" y="484094"/>
            <a:ext cx="10075084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4633" y="1981201"/>
            <a:ext cx="10075084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0329" y="64235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8941" y="6423586"/>
            <a:ext cx="81638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400" y="242235"/>
            <a:ext cx="7387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jpeg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9543" y="4866432"/>
            <a:ext cx="8608160" cy="1500575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Hisham Arab</a:t>
            </a:r>
          </a:p>
          <a:p>
            <a:r>
              <a:rPr lang="en-US" sz="1900" b="1" dirty="0">
                <a:solidFill>
                  <a:srgbClr val="800000"/>
                </a:solidFill>
              </a:rPr>
              <a:t>Director, Ian Donald Ultrasound School, </a:t>
            </a:r>
          </a:p>
          <a:p>
            <a:r>
              <a:rPr lang="en-US" sz="1900" b="1" dirty="0">
                <a:solidFill>
                  <a:srgbClr val="800000"/>
                </a:solidFill>
              </a:rPr>
              <a:t>Jeddah Chapter, </a:t>
            </a:r>
          </a:p>
          <a:p>
            <a:r>
              <a:rPr lang="en-US" sz="1900" b="1" dirty="0">
                <a:solidFill>
                  <a:srgbClr val="800000"/>
                </a:solidFill>
              </a:rPr>
              <a:t>Saudi Arabia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674" y="2432773"/>
            <a:ext cx="2008909" cy="1864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615" y="464415"/>
            <a:ext cx="1961390" cy="16054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8112" y="1186278"/>
            <a:ext cx="4229106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000" b="1" i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Ultrasonic</a:t>
            </a:r>
            <a:r>
              <a:rPr lang="en-GB" sz="60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ctr"/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</a:rPr>
              <a:t>Assessment </a:t>
            </a:r>
          </a:p>
          <a:p>
            <a:pPr algn="ctr"/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</a:rPr>
              <a:t>of Recurrent </a:t>
            </a:r>
          </a:p>
          <a:p>
            <a:pPr algn="ctr"/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</a:rPr>
              <a:t>Miscarriages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00805" y="2669747"/>
            <a:ext cx="15871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14</a:t>
            </a:r>
            <a:r>
              <a:rPr lang="en-US" sz="2400" b="1" baseline="30000" dirty="0">
                <a:solidFill>
                  <a:schemeClr val="bg1"/>
                </a:solidFill>
              </a:rPr>
              <a:t>th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February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2021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45162" y="578562"/>
            <a:ext cx="186140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Virtual</a:t>
            </a:r>
          </a:p>
          <a:p>
            <a:pPr algn="ctr"/>
            <a:r>
              <a:rPr lang="en-US" sz="2400" b="1" dirty="0"/>
              <a:t>Ethiopian</a:t>
            </a:r>
          </a:p>
          <a:p>
            <a:pPr algn="ctr"/>
            <a:r>
              <a:rPr lang="en-US" sz="2400" b="1" dirty="0"/>
              <a:t>Ian Donald</a:t>
            </a:r>
          </a:p>
          <a:p>
            <a:pPr algn="ctr"/>
            <a:r>
              <a:rPr lang="en-US" sz="2400" b="1" dirty="0"/>
              <a:t>Course</a:t>
            </a:r>
          </a:p>
        </p:txBody>
      </p:sp>
      <p:pic>
        <p:nvPicPr>
          <p:cNvPr id="10" name="Picture 9" descr="D:\desktop\Dr Arab Quick\Dr Arab logo.jpg">
            <a:extLst>
              <a:ext uri="{FF2B5EF4-FFF2-40B4-BE49-F238E27FC236}">
                <a16:creationId xmlns:a16="http://schemas.microsoft.com/office/drawing/2014/main" id="{EE0C14A6-722B-465C-ACA8-B41CF84D3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78" y="24879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47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72"/>
    </mc:Choice>
    <mc:Fallback xmlns="">
      <p:transition spd="slow" advTm="4557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Septate</a:t>
            </a:r>
            <a:r>
              <a:rPr lang="en-US" dirty="0"/>
              <a:t> Uterus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235" r="2235"/>
          <a:stretch>
            <a:fillRect/>
          </a:stretch>
        </p:blipFill>
        <p:spPr>
          <a:xfrm>
            <a:off x="663388" y="2447366"/>
            <a:ext cx="3953062" cy="298197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20817" r="20817"/>
          <a:stretch>
            <a:fillRect/>
          </a:stretch>
        </p:blipFill>
        <p:spPr>
          <a:xfrm>
            <a:off x="4704453" y="2447366"/>
            <a:ext cx="3953062" cy="2981979"/>
          </a:xfrm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64633" y="1601696"/>
            <a:ext cx="3657600" cy="793375"/>
          </a:xfrm>
        </p:spPr>
        <p:txBody>
          <a:bodyPr/>
          <a:lstStyle/>
          <a:p>
            <a:r>
              <a:rPr lang="en-US" dirty="0" err="1"/>
              <a:t>Hysteroscoy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04453" y="1600200"/>
            <a:ext cx="3657600" cy="793376"/>
          </a:xfrm>
        </p:spPr>
        <p:txBody>
          <a:bodyPr/>
          <a:lstStyle/>
          <a:p>
            <a:r>
              <a:rPr lang="en-US" dirty="0"/>
              <a:t>Broad, </a:t>
            </a:r>
            <a:r>
              <a:rPr lang="en-US" dirty="0" err="1"/>
              <a:t>unnotched</a:t>
            </a:r>
            <a:r>
              <a:rPr lang="en-US" dirty="0"/>
              <a:t> fundus on Laparoscopy</a:t>
            </a:r>
          </a:p>
        </p:txBody>
      </p:sp>
      <p:pic>
        <p:nvPicPr>
          <p:cNvPr id="10" name="Picture 1" descr="D:\desktop\Dr Arab Quick\Dr Arab logo.jpg">
            <a:extLst>
              <a:ext uri="{FF2B5EF4-FFF2-40B4-BE49-F238E27FC236}">
                <a16:creationId xmlns:a16="http://schemas.microsoft.com/office/drawing/2014/main" id="{02AE8F72-0A34-437B-B707-2F7C69140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61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44"/>
    </mc:Choice>
    <mc:Fallback xmlns="">
      <p:transition spd="slow" advTm="2564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However, 3D Ultrasound </a:t>
            </a:r>
            <a:br>
              <a:rPr lang="en-US" sz="3200" dirty="0"/>
            </a:br>
            <a:r>
              <a:rPr lang="en-US" sz="3200" dirty="0"/>
              <a:t>can give you a view like this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274"/>
          <a:stretch/>
        </p:blipFill>
        <p:spPr>
          <a:xfrm>
            <a:off x="4699000" y="1661993"/>
            <a:ext cx="4038600" cy="36858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82CFAB-B4DF-456E-9F0B-7911AB0AA6F8}"/>
              </a:ext>
            </a:extLst>
          </p:cNvPr>
          <p:cNvSpPr txBox="1"/>
          <p:nvPr/>
        </p:nvSpPr>
        <p:spPr>
          <a:xfrm>
            <a:off x="1389112" y="1858195"/>
            <a:ext cx="30094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sensitivity and specificity of 3D US in the detection of a </a:t>
            </a:r>
            <a:r>
              <a:rPr lang="en-US" sz="2400" dirty="0" err="1">
                <a:solidFill>
                  <a:srgbClr val="FF0000"/>
                </a:solidFill>
              </a:rPr>
              <a:t>septated</a:t>
            </a:r>
            <a:r>
              <a:rPr lang="en-US" sz="2400" dirty="0">
                <a:solidFill>
                  <a:srgbClr val="FF0000"/>
                </a:solidFill>
              </a:rPr>
              <a:t> uterus is 98.4% and 100.0%, respectively.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F80BE3-EF6D-450D-A213-6B7AAA33F478}"/>
              </a:ext>
            </a:extLst>
          </p:cNvPr>
          <p:cNvSpPr/>
          <p:nvPr/>
        </p:nvSpPr>
        <p:spPr>
          <a:xfrm>
            <a:off x="1245576" y="5347848"/>
            <a:ext cx="6141811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3D Ultrasound reported 91.6% correlation with laparoscopic findings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77BBEC-1C97-44C4-AE83-961FF528C92A}"/>
              </a:ext>
            </a:extLst>
          </p:cNvPr>
          <p:cNvSpPr/>
          <p:nvPr/>
        </p:nvSpPr>
        <p:spPr>
          <a:xfrm>
            <a:off x="8737600" y="2803980"/>
            <a:ext cx="2121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>
                <a:solidFill>
                  <a:srgbClr val="FF0000"/>
                </a:solidFill>
              </a:rPr>
              <a:t>Fertil Steril 1996;</a:t>
            </a:r>
          </a:p>
          <a:p>
            <a:r>
              <a:rPr lang="da-DK" b="1" dirty="0">
                <a:solidFill>
                  <a:srgbClr val="FF0000"/>
                </a:solidFill>
              </a:rPr>
              <a:t>65(3):523–8.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036ABE-ED8A-4A46-AA9B-363A97D37FC5}"/>
              </a:ext>
            </a:extLst>
          </p:cNvPr>
          <p:cNvSpPr/>
          <p:nvPr/>
        </p:nvSpPr>
        <p:spPr>
          <a:xfrm>
            <a:off x="1541512" y="4323996"/>
            <a:ext cx="328063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Ultrasound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Obstet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Gynecol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2001; 18:387-400</a:t>
            </a:r>
            <a:r>
              <a:rPr lang="en-US" b="1" dirty="0"/>
              <a:t>.</a:t>
            </a:r>
          </a:p>
        </p:txBody>
      </p:sp>
      <p:pic>
        <p:nvPicPr>
          <p:cNvPr id="11" name="Picture 1" descr="D:\desktop\Dr Arab Quick\Dr Arab logo.jpg">
            <a:extLst>
              <a:ext uri="{FF2B5EF4-FFF2-40B4-BE49-F238E27FC236}">
                <a16:creationId xmlns:a16="http://schemas.microsoft.com/office/drawing/2014/main" id="{3AE4A45E-26B6-47D0-9A2B-A3EBF2ECE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1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91"/>
    </mc:Choice>
    <mc:Fallback xmlns="">
      <p:transition spd="slow" advTm="6049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Obtaining the 3D view on TVS</a:t>
            </a:r>
          </a:p>
        </p:txBody>
      </p:sp>
      <p:sp>
        <p:nvSpPr>
          <p:cNvPr id="3" name="Rectangle 2"/>
          <p:cNvSpPr/>
          <p:nvPr/>
        </p:nvSpPr>
        <p:spPr>
          <a:xfrm>
            <a:off x="889679" y="1681329"/>
            <a:ext cx="36378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/>
              <a:t>Best performed during the secretory phase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/>
              <a:t>Start with visualization of the uterus on 2D.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>
                <a:solidFill>
                  <a:srgbClr val="FF0000"/>
                </a:solidFill>
              </a:rPr>
              <a:t>Ultrasound in a strict mid-sagittal view,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/>
              <a:t>Transverse plane is used to include both uterine horns in the rendering box.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8B4889-ACE2-4B83-8649-F23BA1A65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175" y="2063721"/>
            <a:ext cx="5264573" cy="3974752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75DF72A-FCE8-4251-82FC-4A6A7B010A9A}"/>
              </a:ext>
            </a:extLst>
          </p:cNvPr>
          <p:cNvSpPr txBox="1">
            <a:spLocks/>
          </p:cNvSpPr>
          <p:nvPr/>
        </p:nvSpPr>
        <p:spPr>
          <a:xfrm>
            <a:off x="4940175" y="1645196"/>
            <a:ext cx="3222812" cy="3227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Normal Uterus</a:t>
            </a:r>
          </a:p>
        </p:txBody>
      </p:sp>
      <p:pic>
        <p:nvPicPr>
          <p:cNvPr id="8" name="Picture 1" descr="D:\desktop\Dr Arab Quick\Dr Arab logo.jpg">
            <a:extLst>
              <a:ext uri="{FF2B5EF4-FFF2-40B4-BE49-F238E27FC236}">
                <a16:creationId xmlns:a16="http://schemas.microsoft.com/office/drawing/2014/main" id="{2CEF5DEC-AC0D-46BB-A794-92DBCB38B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52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97"/>
    </mc:Choice>
    <mc:Fallback xmlns="">
      <p:transition spd="slow" advTm="3669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Transvaginal 3D multiplanar ultrasound </a:t>
            </a:r>
            <a:br>
              <a:rPr lang="en-US" dirty="0"/>
            </a:b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l="16688" r="16688"/>
          <a:stretch>
            <a:fillRect/>
          </a:stretch>
        </p:blipFill>
        <p:spPr>
          <a:xfrm>
            <a:off x="5523604" y="2393577"/>
            <a:ext cx="4876800" cy="3678797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523604" y="2064312"/>
            <a:ext cx="4876800" cy="322729"/>
          </a:xfrm>
        </p:spPr>
        <p:txBody>
          <a:bodyPr/>
          <a:lstStyle/>
          <a:p>
            <a:r>
              <a:rPr lang="en-US" dirty="0"/>
              <a:t>Double cavity Uterus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AE837-48FF-4237-BD94-27E128C77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4188" y="2057775"/>
            <a:ext cx="4876800" cy="422237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/>
              <a:t>The volume was then obtained using a sweep angle of 90° from one side of the uterus to the other, bisecting the capture plane.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>
                <a:solidFill>
                  <a:srgbClr val="008000"/>
                </a:solidFill>
              </a:rPr>
              <a:t>The volumes were manipulated until a satisfactory surface rendered image was obtained of the fundus and uterine cavity as well as the cervical canal. </a:t>
            </a:r>
          </a:p>
        </p:txBody>
      </p:sp>
      <p:pic>
        <p:nvPicPr>
          <p:cNvPr id="7" name="Picture 1" descr="D:\desktop\Dr Arab Quick\Dr Arab logo.jpg">
            <a:extLst>
              <a:ext uri="{FF2B5EF4-FFF2-40B4-BE49-F238E27FC236}">
                <a16:creationId xmlns:a16="http://schemas.microsoft.com/office/drawing/2014/main" id="{F0BBE547-A3D6-4DFB-B206-B2E33B6C6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44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56"/>
    </mc:Choice>
    <mc:Fallback xmlns="">
      <p:transition spd="slow" advTm="4505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831" y="484094"/>
            <a:ext cx="7884181" cy="1116106"/>
          </a:xfrm>
        </p:spPr>
        <p:txBody>
          <a:bodyPr/>
          <a:lstStyle/>
          <a:p>
            <a:r>
              <a:rPr lang="en-US" sz="3200" b="1" dirty="0"/>
              <a:t>3D surface rendered ultrasound image 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1486" b="11486"/>
          <a:stretch>
            <a:fillRect/>
          </a:stretch>
        </p:blipFill>
        <p:spPr>
          <a:xfrm>
            <a:off x="663388" y="2447367"/>
            <a:ext cx="3821000" cy="288235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13528" b="13528"/>
          <a:stretch>
            <a:fillRect/>
          </a:stretch>
        </p:blipFill>
        <p:spPr>
          <a:xfrm>
            <a:off x="4761603" y="2375370"/>
            <a:ext cx="3916443" cy="2954355"/>
          </a:xfrm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63388" y="1456672"/>
            <a:ext cx="3821000" cy="990695"/>
          </a:xfrm>
        </p:spPr>
        <p:txBody>
          <a:bodyPr/>
          <a:lstStyle/>
          <a:p>
            <a:r>
              <a:rPr lang="en-US" sz="2800" dirty="0" err="1"/>
              <a:t>arcuate</a:t>
            </a:r>
            <a:r>
              <a:rPr lang="en-US" sz="2800" dirty="0"/>
              <a:t> uterus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61603" y="1377951"/>
            <a:ext cx="3916443" cy="990696"/>
          </a:xfrm>
        </p:spPr>
        <p:txBody>
          <a:bodyPr/>
          <a:lstStyle/>
          <a:p>
            <a:r>
              <a:rPr lang="en-US" sz="2800" dirty="0"/>
              <a:t>bicornuate uterus</a:t>
            </a:r>
          </a:p>
        </p:txBody>
      </p:sp>
      <p:sp>
        <p:nvSpPr>
          <p:cNvPr id="9" name="Rectangle 8"/>
          <p:cNvSpPr/>
          <p:nvPr/>
        </p:nvSpPr>
        <p:spPr>
          <a:xfrm>
            <a:off x="2021542" y="6160733"/>
            <a:ext cx="5914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Troiano</a:t>
            </a:r>
            <a:r>
              <a:rPr lang="en-US" b="1" dirty="0">
                <a:solidFill>
                  <a:srgbClr val="FF0000"/>
                </a:solidFill>
              </a:rPr>
              <a:t> R, McCarthy S. Radiology 2004;233:19–34.</a:t>
            </a:r>
          </a:p>
        </p:txBody>
      </p:sp>
      <p:pic>
        <p:nvPicPr>
          <p:cNvPr id="10" name="Picture 1" descr="D:\desktop\Dr Arab Quick\Dr Arab logo.jpg">
            <a:extLst>
              <a:ext uri="{FF2B5EF4-FFF2-40B4-BE49-F238E27FC236}">
                <a16:creationId xmlns:a16="http://schemas.microsoft.com/office/drawing/2014/main" id="{33393109-C9D6-4E23-925E-86A334338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07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45"/>
    </mc:Choice>
    <mc:Fallback xmlns="">
      <p:transition spd="slow" advTm="1964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20126-1971-4720-B337-A1622C38A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484095"/>
            <a:ext cx="7756351" cy="845515"/>
          </a:xfrm>
        </p:spPr>
        <p:txBody>
          <a:bodyPr/>
          <a:lstStyle/>
          <a:p>
            <a:r>
              <a:rPr lang="en-GB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Sub-septate uterus </a:t>
            </a:r>
            <a:r>
              <a:rPr lang="en-GB" sz="2800" b="1" dirty="0">
                <a:solidFill>
                  <a:srgbClr val="C00000"/>
                </a:solidFill>
                <a:latin typeface="Roboto"/>
                <a:cs typeface="Calibri" panose="020F0502020204030204" pitchFamily="34" charset="0"/>
              </a:rPr>
              <a:t>D</a:t>
            </a:r>
            <a:r>
              <a:rPr lang="en-GB" sz="2800" b="1" dirty="0">
                <a:solidFill>
                  <a:srgbClr val="C00000"/>
                </a:solidFill>
                <a:latin typeface="Roboto"/>
              </a:rPr>
              <a:t>iagnostic Criteria on 3D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970FCF-B433-4471-9726-E13B0E6B2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573"/>
          <a:stretch/>
        </p:blipFill>
        <p:spPr>
          <a:xfrm>
            <a:off x="2022475" y="1340858"/>
            <a:ext cx="7038697" cy="3212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77756A-27E2-49D5-A5D3-70C1D97F2012}"/>
              </a:ext>
            </a:extLst>
          </p:cNvPr>
          <p:cNvSpPr txBox="1"/>
          <p:nvPr/>
        </p:nvSpPr>
        <p:spPr>
          <a:xfrm>
            <a:off x="923923" y="4564330"/>
            <a:ext cx="82327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dirty="0">
                <a:solidFill>
                  <a:srgbClr val="FFC000"/>
                </a:solidFill>
                <a:latin typeface="Roboto"/>
              </a:rPr>
              <a:t>Yellow</a:t>
            </a:r>
            <a:r>
              <a:rPr lang="en-GB" sz="2000" dirty="0">
                <a:solidFill>
                  <a:srgbClr val="111111"/>
                </a:solidFill>
                <a:latin typeface="Roboto"/>
              </a:rPr>
              <a:t>: angle between the two endometrial lines </a:t>
            </a:r>
            <a:r>
              <a:rPr lang="en-GB" sz="2000" b="1" dirty="0">
                <a:solidFill>
                  <a:srgbClr val="FF0000"/>
                </a:solidFill>
                <a:latin typeface="Roboto"/>
              </a:rPr>
              <a:t>&lt;75°. </a:t>
            </a:r>
          </a:p>
          <a:p>
            <a:pPr algn="l"/>
            <a:r>
              <a:rPr lang="en-GB" sz="2000" dirty="0">
                <a:solidFill>
                  <a:srgbClr val="FF0000"/>
                </a:solidFill>
                <a:latin typeface="Roboto"/>
              </a:rPr>
              <a:t>Red</a:t>
            </a:r>
            <a:r>
              <a:rPr lang="en-GB" sz="2000" dirty="0">
                <a:solidFill>
                  <a:srgbClr val="111111"/>
                </a:solidFill>
                <a:latin typeface="Roboto"/>
              </a:rPr>
              <a:t>: upper endometrial lining (Distance between the 2 horns </a:t>
            </a:r>
            <a:r>
              <a:rPr lang="en-GB" sz="2000" b="1" dirty="0">
                <a:solidFill>
                  <a:srgbClr val="FF0000"/>
                </a:solidFill>
                <a:latin typeface="Roboto"/>
              </a:rPr>
              <a:t>&lt;4 cm</a:t>
            </a:r>
            <a:r>
              <a:rPr lang="en-GB" sz="2000" dirty="0">
                <a:solidFill>
                  <a:srgbClr val="111111"/>
                </a:solidFill>
                <a:latin typeface="Roboto"/>
              </a:rPr>
              <a:t>). </a:t>
            </a:r>
            <a:r>
              <a:rPr lang="en-GB" sz="2000" dirty="0">
                <a:solidFill>
                  <a:srgbClr val="00B050"/>
                </a:solidFill>
                <a:latin typeface="Roboto"/>
              </a:rPr>
              <a:t>Green</a:t>
            </a:r>
            <a:r>
              <a:rPr lang="en-GB" sz="2000" dirty="0">
                <a:solidFill>
                  <a:srgbClr val="111111"/>
                </a:solidFill>
                <a:latin typeface="Roboto"/>
              </a:rPr>
              <a:t>: Outer bounds of the uterine fundus, no notch in fundus. </a:t>
            </a:r>
          </a:p>
          <a:p>
            <a:pPr algn="l"/>
            <a:r>
              <a:rPr lang="en-GB" sz="2000" dirty="0">
                <a:solidFill>
                  <a:srgbClr val="0070C0"/>
                </a:solidFill>
                <a:latin typeface="Roboto"/>
              </a:rPr>
              <a:t>Blue</a:t>
            </a:r>
            <a:r>
              <a:rPr lang="en-GB" sz="2000" dirty="0">
                <a:solidFill>
                  <a:srgbClr val="111111"/>
                </a:solidFill>
                <a:latin typeface="Roboto"/>
              </a:rPr>
              <a:t>: Distance from the endometrial lining to the uterine fundus </a:t>
            </a:r>
            <a:r>
              <a:rPr lang="en-GB" sz="2000" b="1" dirty="0">
                <a:solidFill>
                  <a:srgbClr val="FF0000"/>
                </a:solidFill>
                <a:latin typeface="Roboto"/>
              </a:rPr>
              <a:t>&gt;5 mm</a:t>
            </a:r>
            <a:r>
              <a:rPr lang="en-GB" sz="2000" dirty="0">
                <a:solidFill>
                  <a:srgbClr val="111111"/>
                </a:solidFill>
                <a:latin typeface="Roboto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FD3779-1531-4EA0-89B6-69CE220C11FF}"/>
              </a:ext>
            </a:extLst>
          </p:cNvPr>
          <p:cNvSpPr txBox="1"/>
          <p:nvPr/>
        </p:nvSpPr>
        <p:spPr>
          <a:xfrm>
            <a:off x="9476128" y="2024293"/>
            <a:ext cx="9813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&gt;5 mm</a:t>
            </a:r>
          </a:p>
          <a:p>
            <a:r>
              <a:rPr lang="en-US" b="1" dirty="0"/>
              <a:t>&lt;4 cm</a:t>
            </a:r>
          </a:p>
          <a:p>
            <a:endParaRPr lang="en-US" b="1" dirty="0"/>
          </a:p>
          <a:p>
            <a:r>
              <a:rPr lang="en-US" b="1" dirty="0"/>
              <a:t>&lt;75°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C492CD-BA73-41E0-9840-A3431DC73C3F}"/>
              </a:ext>
            </a:extLst>
          </p:cNvPr>
          <p:cNvCxnSpPr>
            <a:cxnSpLocks/>
          </p:cNvCxnSpPr>
          <p:nvPr/>
        </p:nvCxnSpPr>
        <p:spPr>
          <a:xfrm>
            <a:off x="7861739" y="2188255"/>
            <a:ext cx="1614389" cy="441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0503ED9-7F97-4259-8651-EAFAF8DD6AB2}"/>
              </a:ext>
            </a:extLst>
          </p:cNvPr>
          <p:cNvCxnSpPr>
            <a:cxnSpLocks/>
          </p:cNvCxnSpPr>
          <p:nvPr/>
        </p:nvCxnSpPr>
        <p:spPr>
          <a:xfrm>
            <a:off x="8624789" y="2484646"/>
            <a:ext cx="79458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3075C90-45F5-4F79-AE8A-3681670ABBC8}"/>
              </a:ext>
            </a:extLst>
          </p:cNvPr>
          <p:cNvCxnSpPr>
            <a:cxnSpLocks/>
          </p:cNvCxnSpPr>
          <p:nvPr/>
        </p:nvCxnSpPr>
        <p:spPr>
          <a:xfrm>
            <a:off x="7754533" y="3058510"/>
            <a:ext cx="17279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" descr="D:\desktop\Dr Arab Quick\Dr Arab logo.jpg">
            <a:extLst>
              <a:ext uri="{FF2B5EF4-FFF2-40B4-BE49-F238E27FC236}">
                <a16:creationId xmlns:a16="http://schemas.microsoft.com/office/drawing/2014/main" id="{94B2D68A-647A-45FF-860B-7A1271CCD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75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98"/>
    </mc:Choice>
    <mc:Fallback xmlns="">
      <p:transition spd="slow" advTm="8299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F1823-A9CD-42CA-BA27-B08349C03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Diff. Dx: </a:t>
            </a:r>
            <a:r>
              <a:rPr lang="en-US" dirty="0">
                <a:solidFill>
                  <a:srgbClr val="C00000"/>
                </a:solidFill>
              </a:rPr>
              <a:t>1) Bicornuate Uterus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C4326C-2292-4FB4-A47C-457DC22182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597" b="32506"/>
          <a:stretch/>
        </p:blipFill>
        <p:spPr>
          <a:xfrm>
            <a:off x="6176468" y="1903609"/>
            <a:ext cx="4720540" cy="17021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49D7A9-8F25-47AC-AA08-B7064957BA5A}"/>
              </a:ext>
            </a:extLst>
          </p:cNvPr>
          <p:cNvSpPr txBox="1"/>
          <p:nvPr/>
        </p:nvSpPr>
        <p:spPr>
          <a:xfrm>
            <a:off x="959281" y="1410355"/>
            <a:ext cx="496553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solidFill>
                  <a:srgbClr val="FFC000"/>
                </a:solidFill>
              </a:rPr>
              <a:t>Yellow arrow &amp; line</a:t>
            </a:r>
            <a:r>
              <a:rPr lang="en-GB" sz="2400" dirty="0">
                <a:solidFill>
                  <a:srgbClr val="111111"/>
                </a:solidFill>
              </a:rPr>
              <a:t>: show the fundal </a:t>
            </a:r>
            <a:r>
              <a:rPr lang="en-GB" sz="2400" dirty="0">
                <a:solidFill>
                  <a:srgbClr val="C00000"/>
                </a:solidFill>
              </a:rPr>
              <a:t>indentation</a:t>
            </a:r>
            <a:r>
              <a:rPr lang="en-GB" sz="2400" dirty="0">
                <a:solidFill>
                  <a:srgbClr val="111111"/>
                </a:solidFill>
              </a:rPr>
              <a:t> of a bicornuate uterus, </a:t>
            </a:r>
          </a:p>
          <a:p>
            <a:pPr algn="l"/>
            <a:r>
              <a:rPr lang="en-GB" sz="2400" dirty="0">
                <a:solidFill>
                  <a:srgbClr val="0070C0"/>
                </a:solidFill>
              </a:rPr>
              <a:t>Blue angle</a:t>
            </a:r>
            <a:r>
              <a:rPr lang="en-GB" sz="2400" dirty="0">
                <a:solidFill>
                  <a:srgbClr val="111111"/>
                </a:solidFill>
              </a:rPr>
              <a:t>: an </a:t>
            </a:r>
            <a:r>
              <a:rPr lang="en-GB" sz="2400" dirty="0">
                <a:solidFill>
                  <a:srgbClr val="C00000"/>
                </a:solidFill>
              </a:rPr>
              <a:t>angles &gt; 75° </a:t>
            </a:r>
            <a:r>
              <a:rPr lang="en-GB" sz="2400" dirty="0">
                <a:solidFill>
                  <a:srgbClr val="111111"/>
                </a:solidFill>
              </a:rPr>
              <a:t>corresponds to bicornuate uteri. </a:t>
            </a:r>
            <a:r>
              <a:rPr lang="en-GB" sz="2400" dirty="0">
                <a:solidFill>
                  <a:srgbClr val="FF0000"/>
                </a:solidFill>
              </a:rPr>
              <a:t>Red line</a:t>
            </a:r>
            <a:r>
              <a:rPr lang="en-GB" sz="2400" dirty="0">
                <a:solidFill>
                  <a:srgbClr val="111111"/>
                </a:solidFill>
              </a:rPr>
              <a:t>: upper endometrial lining with Distance between the 2 horns </a:t>
            </a:r>
            <a:r>
              <a:rPr lang="en-GB" sz="2400" dirty="0">
                <a:solidFill>
                  <a:srgbClr val="FF0000"/>
                </a:solidFill>
              </a:rPr>
              <a:t>&gt;4 cm</a:t>
            </a:r>
            <a:r>
              <a:rPr lang="en-GB" sz="2400" dirty="0">
                <a:solidFill>
                  <a:srgbClr val="111111"/>
                </a:solidFill>
              </a:rPr>
              <a:t>):</a:t>
            </a:r>
          </a:p>
          <a:p>
            <a:r>
              <a:rPr lang="en-US" sz="2400" dirty="0"/>
              <a:t>If this line </a:t>
            </a:r>
            <a:r>
              <a:rPr lang="en-US" sz="2400" dirty="0">
                <a:solidFill>
                  <a:srgbClr val="C00000"/>
                </a:solidFill>
              </a:rPr>
              <a:t>crossed</a:t>
            </a:r>
            <a:r>
              <a:rPr lang="en-US" sz="2400" dirty="0"/>
              <a:t> the fundus or was </a:t>
            </a:r>
            <a:r>
              <a:rPr lang="en-US" sz="2400" dirty="0">
                <a:solidFill>
                  <a:srgbClr val="C00000"/>
                </a:solidFill>
              </a:rPr>
              <a:t>&lt;5 mm </a:t>
            </a:r>
            <a:r>
              <a:rPr lang="en-US" sz="2400" dirty="0"/>
              <a:t>from it, the uterus was considered bicornuate. </a:t>
            </a:r>
          </a:p>
          <a:p>
            <a:r>
              <a:rPr lang="en-GB" dirty="0">
                <a:solidFill>
                  <a:srgbClr val="111111"/>
                </a:solidFill>
                <a:latin typeface="Roboto"/>
              </a:rPr>
              <a:t> </a:t>
            </a:r>
          </a:p>
          <a:p>
            <a:pPr algn="l"/>
            <a:endParaRPr lang="en-GB" dirty="0">
              <a:solidFill>
                <a:srgbClr val="111111"/>
              </a:solidFill>
              <a:latin typeface="Roboto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A3F166-CDE5-40E6-AE60-33AE05EC8CFA}"/>
              </a:ext>
            </a:extLst>
          </p:cNvPr>
          <p:cNvCxnSpPr>
            <a:cxnSpLocks/>
          </p:cNvCxnSpPr>
          <p:nvPr/>
        </p:nvCxnSpPr>
        <p:spPr>
          <a:xfrm flipH="1" flipV="1">
            <a:off x="6713084" y="2524922"/>
            <a:ext cx="749591" cy="47222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6D1C14-F8E0-46D5-93AA-2BDF45A17C15}"/>
              </a:ext>
            </a:extLst>
          </p:cNvPr>
          <p:cNvCxnSpPr>
            <a:cxnSpLocks/>
          </p:cNvCxnSpPr>
          <p:nvPr/>
        </p:nvCxnSpPr>
        <p:spPr>
          <a:xfrm flipV="1">
            <a:off x="7475212" y="2560318"/>
            <a:ext cx="687376" cy="41621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E78EC72-861D-49AB-A4B2-669A40D8D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136"/>
          <a:stretch/>
        </p:blipFill>
        <p:spPr>
          <a:xfrm>
            <a:off x="5924815" y="3743363"/>
            <a:ext cx="3258108" cy="19531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690DB1-8D77-455E-A286-B3BB53EDC9A1}"/>
              </a:ext>
            </a:extLst>
          </p:cNvPr>
          <p:cNvSpPr/>
          <p:nvPr/>
        </p:nvSpPr>
        <p:spPr>
          <a:xfrm>
            <a:off x="752850" y="5634147"/>
            <a:ext cx="5914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Troiano</a:t>
            </a:r>
            <a:r>
              <a:rPr lang="en-US" b="1" dirty="0">
                <a:solidFill>
                  <a:srgbClr val="FF0000"/>
                </a:solidFill>
              </a:rPr>
              <a:t> R, McCarthy S. Radiology 2004;233:19–34.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92EA33-6155-49D4-BA7D-30C79F706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914" y="3605746"/>
            <a:ext cx="1344306" cy="134430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A21737-822A-40FC-A3F1-8E5DC653D6A2}"/>
              </a:ext>
            </a:extLst>
          </p:cNvPr>
          <p:cNvCxnSpPr>
            <a:cxnSpLocks/>
          </p:cNvCxnSpPr>
          <p:nvPr/>
        </p:nvCxnSpPr>
        <p:spPr>
          <a:xfrm>
            <a:off x="6934200" y="2438400"/>
            <a:ext cx="9779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" descr="D:\desktop\Dr Arab Quick\Dr Arab logo.jpg">
            <a:extLst>
              <a:ext uri="{FF2B5EF4-FFF2-40B4-BE49-F238E27FC236}">
                <a16:creationId xmlns:a16="http://schemas.microsoft.com/office/drawing/2014/main" id="{C0150109-1EBD-4CEB-8468-F62B849D8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76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472"/>
    </mc:Choice>
    <mc:Fallback xmlns="">
      <p:transition spd="slow" advTm="12247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953FB-AE02-4C25-A306-AEC01A800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Diff. Dx: </a:t>
            </a:r>
            <a:r>
              <a:rPr lang="en-US" dirty="0">
                <a:solidFill>
                  <a:srgbClr val="C00000"/>
                </a:solidFill>
              </a:rPr>
              <a:t>2)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Arcuate Uterus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CF284E-6243-4282-BD8E-C374A7A4E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67" b="52449"/>
          <a:stretch/>
        </p:blipFill>
        <p:spPr>
          <a:xfrm>
            <a:off x="2261827" y="1515362"/>
            <a:ext cx="2919741" cy="2785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EFDD7C-DE29-43C7-BC42-E769C2EA75F2}"/>
              </a:ext>
            </a:extLst>
          </p:cNvPr>
          <p:cNvSpPr txBox="1"/>
          <p:nvPr/>
        </p:nvSpPr>
        <p:spPr>
          <a:xfrm>
            <a:off x="1232972" y="4533867"/>
            <a:ext cx="82602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solidFill>
                  <a:srgbClr val="111111"/>
                </a:solidFill>
              </a:rPr>
              <a:t>The characteristic is the </a:t>
            </a:r>
            <a:r>
              <a:rPr lang="en-GB" sz="2400" dirty="0">
                <a:solidFill>
                  <a:srgbClr val="C00000"/>
                </a:solidFill>
              </a:rPr>
              <a:t>arched</a:t>
            </a:r>
            <a:r>
              <a:rPr lang="en-GB" sz="2400" dirty="0">
                <a:solidFill>
                  <a:srgbClr val="111111"/>
                </a:solidFill>
              </a:rPr>
              <a:t> shape of the fundus and no fundal notch. A smooth and broad depression of the endometrial line at the fundus, </a:t>
            </a:r>
            <a:r>
              <a:rPr lang="en-GB" sz="2400" dirty="0">
                <a:solidFill>
                  <a:srgbClr val="3D3D3D"/>
                </a:solidFill>
              </a:rPr>
              <a:t>the depth of indentation is usually considered to be &lt;1 cm.</a:t>
            </a:r>
            <a:endParaRPr lang="en-GB" sz="2400" dirty="0">
              <a:solidFill>
                <a:srgbClr val="11111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CFC912-A659-4491-90BF-6A22C6AA1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920" y="1890286"/>
            <a:ext cx="3976637" cy="24105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CE2C88-4F01-40BA-ACB4-92B11F01EB01}"/>
              </a:ext>
            </a:extLst>
          </p:cNvPr>
          <p:cNvSpPr/>
          <p:nvPr/>
        </p:nvSpPr>
        <p:spPr>
          <a:xfrm>
            <a:off x="4679950" y="6189240"/>
            <a:ext cx="4032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F0000"/>
                </a:solidFill>
              </a:rPr>
              <a:t>Obstet Gynecol 2001;98:1099–103.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80CB14-6105-4EB5-AADC-F449A881B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7229" y="2756847"/>
            <a:ext cx="1344306" cy="1344306"/>
          </a:xfrm>
          <a:prstGeom prst="rect">
            <a:avLst/>
          </a:prstGeom>
        </p:spPr>
      </p:pic>
      <p:pic>
        <p:nvPicPr>
          <p:cNvPr id="9" name="Picture 1" descr="D:\desktop\Dr Arab Quick\Dr Arab logo.jpg">
            <a:extLst>
              <a:ext uri="{FF2B5EF4-FFF2-40B4-BE49-F238E27FC236}">
                <a16:creationId xmlns:a16="http://schemas.microsoft.com/office/drawing/2014/main" id="{1F8F5945-9E53-4AFA-9891-88C459F4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4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13"/>
    </mc:Choice>
    <mc:Fallback xmlns="">
      <p:transition spd="slow" advTm="4431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942" y="372837"/>
            <a:ext cx="10176850" cy="1116106"/>
          </a:xfrm>
        </p:spPr>
        <p:txBody>
          <a:bodyPr/>
          <a:lstStyle/>
          <a:p>
            <a:r>
              <a:rPr lang="en-US" dirty="0"/>
              <a:t>3D TVS is becoming the Gold Standard for Septate Diagnosis</a:t>
            </a:r>
          </a:p>
        </p:txBody>
      </p:sp>
      <p:sp>
        <p:nvSpPr>
          <p:cNvPr id="3" name="Rectangle 2"/>
          <p:cNvSpPr/>
          <p:nvPr/>
        </p:nvSpPr>
        <p:spPr>
          <a:xfrm>
            <a:off x="2805321" y="4540647"/>
            <a:ext cx="67734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Pre-op assessment with 3D ultrasound can be done safely without need for laparoscopic confirmation or guidance.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2475" y="5925641"/>
            <a:ext cx="6794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Egyptian Journal of Radiology and Nuclear Medicine, 2014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464" y="1639055"/>
            <a:ext cx="7189807" cy="1432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1463" y="3109087"/>
            <a:ext cx="69360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42 cases all accurately diagnosed with 3D Ultrasound</a:t>
            </a:r>
          </a:p>
          <a:p>
            <a:r>
              <a:rPr lang="en-US" dirty="0"/>
              <a:t> mimicking Hysteroscopy/Laparoscopy gold standard approach </a:t>
            </a:r>
          </a:p>
          <a:p>
            <a:r>
              <a:rPr lang="en-US" dirty="0"/>
              <a:t>with </a:t>
            </a:r>
            <a:r>
              <a:rPr lang="en-US" b="1" dirty="0"/>
              <a:t>100% Sensitivity and Specificity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1674" y="4051963"/>
            <a:ext cx="2183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Conclusion</a:t>
            </a:r>
          </a:p>
        </p:txBody>
      </p:sp>
      <p:pic>
        <p:nvPicPr>
          <p:cNvPr id="10" name="Picture 1" descr="D:\desktop\Dr Arab Quick\Dr Arab logo.jpg">
            <a:extLst>
              <a:ext uri="{FF2B5EF4-FFF2-40B4-BE49-F238E27FC236}">
                <a16:creationId xmlns:a16="http://schemas.microsoft.com/office/drawing/2014/main" id="{BBC2D735-F71C-4939-82BC-A98C7799F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6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7"/>
    </mc:Choice>
    <mc:Fallback xmlns="">
      <p:transition spd="slow" advTm="2032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TVS is part of RPL work 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34" y="1600200"/>
            <a:ext cx="6161616" cy="22920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22473" y="3838204"/>
            <a:ext cx="835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Conclusion(s):</a:t>
            </a:r>
            <a:r>
              <a:rPr lang="en-US" sz="2400" dirty="0"/>
              <a:t> Volume </a:t>
            </a:r>
            <a:r>
              <a:rPr lang="en-US" sz="2400" dirty="0" err="1"/>
              <a:t>transvaginal</a:t>
            </a:r>
            <a:r>
              <a:rPr lang="en-US" sz="2400" dirty="0"/>
              <a:t> ultrasound appears to be extremely accurate for the diagnosis and classification of congenital uterine anomalies and </a:t>
            </a:r>
            <a:r>
              <a:rPr lang="en-US" sz="2400" b="1" dirty="0">
                <a:solidFill>
                  <a:srgbClr val="FF0000"/>
                </a:solidFill>
              </a:rPr>
              <a:t>may conveniently become the only mandatory step in the assessment of the uterine cavity in patients with a history of recurrent miscarriage.</a:t>
            </a:r>
          </a:p>
        </p:txBody>
      </p:sp>
      <p:sp>
        <p:nvSpPr>
          <p:cNvPr id="6" name="Rectangle 5"/>
          <p:cNvSpPr/>
          <p:nvPr/>
        </p:nvSpPr>
        <p:spPr>
          <a:xfrm>
            <a:off x="7352754" y="1600200"/>
            <a:ext cx="2236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Fertil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Steril</a:t>
            </a:r>
            <a:r>
              <a:rPr lang="en-US" sz="2000" b="1" dirty="0">
                <a:solidFill>
                  <a:srgbClr val="FF0000"/>
                </a:solidFill>
              </a:rPr>
              <a:t> 2009</a:t>
            </a:r>
          </a:p>
        </p:txBody>
      </p:sp>
      <p:pic>
        <p:nvPicPr>
          <p:cNvPr id="7" name="Picture 1" descr="D:\desktop\Dr Arab Quick\Dr Arab logo.jpg">
            <a:extLst>
              <a:ext uri="{FF2B5EF4-FFF2-40B4-BE49-F238E27FC236}">
                <a16:creationId xmlns:a16="http://schemas.microsoft.com/office/drawing/2014/main" id="{09BB21AC-6153-44A3-99DD-7D622EC39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71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50"/>
    </mc:Choice>
    <mc:Fallback xmlns="">
      <p:transition spd="slow" advTm="2655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2271098"/>
            <a:ext cx="5638800" cy="1362075"/>
          </a:xfrm>
        </p:spPr>
        <p:txBody>
          <a:bodyPr/>
          <a:lstStyle/>
          <a:p>
            <a:r>
              <a:rPr lang="en-US" dirty="0"/>
              <a:t>Disclosure of Potential Conflict of Interest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0" y="3927066"/>
            <a:ext cx="5638800" cy="2423813"/>
          </a:xfrm>
        </p:spPr>
        <p:txBody>
          <a:bodyPr>
            <a:noAutofit/>
          </a:bodyPr>
          <a:lstStyle/>
          <a:p>
            <a:r>
              <a:rPr lang="en-US" sz="2800" dirty="0"/>
              <a:t>I do not have a relationship with a commercial entity such as a pharmaceutical organization, medical device company or a communications firm </a:t>
            </a:r>
          </a:p>
        </p:txBody>
      </p:sp>
      <p:pic>
        <p:nvPicPr>
          <p:cNvPr id="5" name="Picture 4" descr="D:\desktop\Dr Arab Quick\Dr Arab logo.jpg">
            <a:extLst>
              <a:ext uri="{FF2B5EF4-FFF2-40B4-BE49-F238E27FC236}">
                <a16:creationId xmlns:a16="http://schemas.microsoft.com/office/drawing/2014/main" id="{49221E7A-9521-4AA5-AF16-9C30AF37D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017" y="19050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41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1"/>
    </mc:Choice>
    <mc:Fallback xmlns="">
      <p:transition spd="slow" advTm="1667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More Importantly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RPL is a manifistation of Vascular Dysfunction of the Endometrium</a:t>
            </a:r>
          </a:p>
        </p:txBody>
      </p:sp>
      <p:pic>
        <p:nvPicPr>
          <p:cNvPr id="6" name="Picture 2" descr="C:\Users\DR.MOHAMED EHAB\Pictures\fig 2 3d real endometr recept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/>
          <a:srcRect l="12767" r="12767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7" name="Content Placeholder 6" descr="AZEZA SA3ED EL DIN_0008"/>
          <p:cNvPicPr>
            <a:picLocks noGrp="1"/>
          </p:cNvPicPr>
          <p:nvPr>
            <p:ph type="pic" sz="quarter" idx="14"/>
          </p:nvPr>
        </p:nvPicPr>
        <p:blipFill>
          <a:blip r:embed="rId3" cstate="print"/>
          <a:srcRect l="12150" r="12150"/>
          <a:stretch>
            <a:fillRect/>
          </a:stretch>
        </p:blipFill>
        <p:spPr bwMode="auto">
          <a:xfrm>
            <a:off x="9069917" y="249174"/>
            <a:ext cx="2743200" cy="203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E2AA8-0756-4986-81F8-F0F39E524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9916" y="4500705"/>
            <a:ext cx="2743199" cy="1404545"/>
          </a:xfrm>
          <a:prstGeom prst="rect">
            <a:avLst/>
          </a:prstGeom>
        </p:spPr>
      </p:pic>
      <p:pic>
        <p:nvPicPr>
          <p:cNvPr id="8" name="Picture 1" descr="D:\desktop\Dr Arab Quick\Dr Arab logo.jpg">
            <a:extLst>
              <a:ext uri="{FF2B5EF4-FFF2-40B4-BE49-F238E27FC236}">
                <a16:creationId xmlns:a16="http://schemas.microsoft.com/office/drawing/2014/main" id="{F8B67122-0E98-4855-8409-02393B320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83" y="242824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5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78"/>
    </mc:Choice>
    <mc:Fallback xmlns="">
      <p:transition spd="slow" advTm="1737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Endometrial Receptivity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633" y="1981201"/>
            <a:ext cx="7399867" cy="4144963"/>
          </a:xfrm>
        </p:spPr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Endometrial vasculature </a:t>
            </a:r>
            <a:r>
              <a:rPr lang="en-US" dirty="0"/>
              <a:t>is considered to be important in the early endometrial response to blastocyst implantation, and vascular changes can influence uterine receptivity. </a:t>
            </a:r>
          </a:p>
          <a:p>
            <a:r>
              <a:rPr lang="en-US" dirty="0"/>
              <a:t>Endometrial </a:t>
            </a:r>
            <a:r>
              <a:rPr lang="en-US" dirty="0" err="1"/>
              <a:t>neomicrovascularization</a:t>
            </a:r>
            <a:r>
              <a:rPr lang="en-US" dirty="0"/>
              <a:t> significantly </a:t>
            </a:r>
            <a:r>
              <a:rPr lang="en-US" dirty="0">
                <a:solidFill>
                  <a:srgbClr val="0070C0"/>
                </a:solidFill>
              </a:rPr>
              <a:t>increases during the follicular and early luteal phases</a:t>
            </a:r>
            <a:r>
              <a:rPr lang="en-US" dirty="0"/>
              <a:t>, suggesting that endometrial vascular changes affect endometrial growth and implantation </a:t>
            </a:r>
          </a:p>
          <a:p>
            <a:r>
              <a:rPr lang="en-US" dirty="0"/>
              <a:t>An advantage of </a:t>
            </a:r>
            <a:r>
              <a:rPr lang="en-US" dirty="0">
                <a:solidFill>
                  <a:srgbClr val="C00000"/>
                </a:solidFill>
              </a:rPr>
              <a:t>power Doppler ultrasound is extreme sensitivity to low or slow vascular flow</a:t>
            </a:r>
            <a:r>
              <a:rPr lang="en-US" dirty="0"/>
              <a:t>, which can identify overlapping vessels. This technique displays total flow in a confined area, providing images similar to angiography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D5952A-DD3C-4F93-8CD3-8DBAB3765AD8}"/>
              </a:ext>
            </a:extLst>
          </p:cNvPr>
          <p:cNvSpPr/>
          <p:nvPr/>
        </p:nvSpPr>
        <p:spPr>
          <a:xfrm>
            <a:off x="7679016" y="660400"/>
            <a:ext cx="3060701" cy="40068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Factors affecting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neo- </a:t>
            </a:r>
            <a:r>
              <a:rPr lang="en-US" dirty="0" err="1">
                <a:solidFill>
                  <a:srgbClr val="FFFF00"/>
                </a:solidFill>
              </a:rPr>
              <a:t>microvascularization</a:t>
            </a:r>
            <a:r>
              <a:rPr lang="en-US" dirty="0">
                <a:solidFill>
                  <a:srgbClr val="FFFF00"/>
                </a:solidFill>
              </a:rPr>
              <a:t>: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age, </a:t>
            </a:r>
          </a:p>
          <a:p>
            <a:pPr algn="ctr"/>
            <a:r>
              <a:rPr lang="en-US" dirty="0"/>
              <a:t>aspirin, </a:t>
            </a:r>
          </a:p>
          <a:p>
            <a:pPr algn="ctr"/>
            <a:r>
              <a:rPr lang="en-US" dirty="0"/>
              <a:t>omega-3,  </a:t>
            </a:r>
          </a:p>
          <a:p>
            <a:pPr algn="ctr"/>
            <a:r>
              <a:rPr lang="en-US" dirty="0"/>
              <a:t>sildenafil, </a:t>
            </a:r>
          </a:p>
          <a:p>
            <a:pPr algn="ctr"/>
            <a:r>
              <a:rPr lang="en-US" dirty="0"/>
              <a:t>menstrual days, </a:t>
            </a:r>
          </a:p>
          <a:p>
            <a:pPr algn="ctr"/>
            <a:r>
              <a:rPr lang="en-US" dirty="0"/>
              <a:t>smoking, </a:t>
            </a:r>
          </a:p>
          <a:p>
            <a:pPr algn="ctr"/>
            <a:r>
              <a:rPr lang="en-US" dirty="0"/>
              <a:t>serum testosterone, </a:t>
            </a:r>
          </a:p>
          <a:p>
            <a:pPr algn="ctr"/>
            <a:r>
              <a:rPr lang="en-US" dirty="0" err="1"/>
              <a:t>anti-Müllerian</a:t>
            </a:r>
            <a:r>
              <a:rPr lang="en-US" dirty="0"/>
              <a:t> hormone</a:t>
            </a:r>
          </a:p>
        </p:txBody>
      </p:sp>
      <p:pic>
        <p:nvPicPr>
          <p:cNvPr id="6" name="Picture 1" descr="D:\desktop\Dr Arab Quick\Dr Arab logo.jpg">
            <a:extLst>
              <a:ext uri="{FF2B5EF4-FFF2-40B4-BE49-F238E27FC236}">
                <a16:creationId xmlns:a16="http://schemas.microsoft.com/office/drawing/2014/main" id="{599D3F8D-5465-4824-A5D9-14DBE069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56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62"/>
    </mc:Choice>
    <mc:Fallback xmlns="">
      <p:transition spd="slow" advTm="6716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63366"/>
                </a:solidFill>
              </a:rPr>
              <a:t>Endometrial</a:t>
            </a:r>
            <a:r>
              <a:rPr lang="en-US" dirty="0"/>
              <a:t> Volume &amp; Pregnancy 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654" y="2479234"/>
            <a:ext cx="5158194" cy="4144963"/>
          </a:xfrm>
        </p:spPr>
        <p:txBody>
          <a:bodyPr>
            <a:normAutofit/>
          </a:bodyPr>
          <a:lstStyle/>
          <a:p>
            <a:r>
              <a:rPr lang="en-US" sz="2400" dirty="0"/>
              <a:t>3D provides accurate contrast between the myometrium and endometrium for distinguishing these features and calculating the </a:t>
            </a:r>
            <a:r>
              <a:rPr lang="en-US" sz="2400" b="1" dirty="0">
                <a:solidFill>
                  <a:srgbClr val="FF0000"/>
                </a:solidFill>
              </a:rPr>
              <a:t>endometrial volume </a:t>
            </a:r>
            <a:r>
              <a:rPr lang="en-US" sz="2400" b="1" dirty="0"/>
              <a:t>.</a:t>
            </a:r>
          </a:p>
          <a:p>
            <a:r>
              <a:rPr lang="en-US" sz="2400" dirty="0"/>
              <a:t>The accepted volume for endometrial receptivity has a </a:t>
            </a:r>
            <a:r>
              <a:rPr lang="en-US" sz="2400" dirty="0">
                <a:solidFill>
                  <a:srgbClr val="C00000"/>
                </a:solidFill>
              </a:rPr>
              <a:t>threshold of 3.2 mL for establishing a pregnancy, with a negative predictive value of 96%.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56D52A-C4C7-4DA6-A76C-814BA42F5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892" y="1546892"/>
            <a:ext cx="2790825" cy="1638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FE64D1-C4AE-46F8-9D0F-2F3637005603}"/>
              </a:ext>
            </a:extLst>
          </p:cNvPr>
          <p:cNvSpPr txBox="1"/>
          <p:nvPr/>
        </p:nvSpPr>
        <p:spPr>
          <a:xfrm>
            <a:off x="1632204" y="1546892"/>
            <a:ext cx="65275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In (ART), the predictive value of endometrial thickness for pregnancy is still controversial.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BD5CB1-5451-460C-B9A3-6A69166AD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096" y="3185192"/>
            <a:ext cx="4021121" cy="3000375"/>
          </a:xfrm>
          <a:prstGeom prst="rect">
            <a:avLst/>
          </a:prstGeom>
        </p:spPr>
      </p:pic>
      <p:pic>
        <p:nvPicPr>
          <p:cNvPr id="9" name="Picture 1" descr="D:\desktop\Dr Arab Quick\Dr Arab logo.jpg">
            <a:extLst>
              <a:ext uri="{FF2B5EF4-FFF2-40B4-BE49-F238E27FC236}">
                <a16:creationId xmlns:a16="http://schemas.microsoft.com/office/drawing/2014/main" id="{B0168891-8234-4F31-979F-F090CD72C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82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86"/>
    </mc:Choice>
    <mc:Fallback xmlns="">
      <p:transition spd="slow" advTm="5188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F7D4F-519F-4950-A1BA-61B11BEC5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663366"/>
                </a:solidFill>
              </a:rPr>
              <a:t>Assessment of the sub-endometrial region</a:t>
            </a:r>
            <a:endParaRPr lang="en-US" sz="3200" dirty="0"/>
          </a:p>
        </p:txBody>
      </p:sp>
      <p:pic>
        <p:nvPicPr>
          <p:cNvPr id="3" name="Picture 4" descr="Endometrial volume">
            <a:extLst>
              <a:ext uri="{FF2B5EF4-FFF2-40B4-BE49-F238E27FC236}">
                <a16:creationId xmlns:a16="http://schemas.microsoft.com/office/drawing/2014/main" id="{B36686C5-BCDB-489D-AE07-1C616E34E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1985" y="1638974"/>
            <a:ext cx="3574115" cy="26798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CA2304-7A59-4FA1-B54A-BB7266B9DFE7}"/>
              </a:ext>
            </a:extLst>
          </p:cNvPr>
          <p:cNvSpPr txBox="1"/>
          <p:nvPr/>
        </p:nvSpPr>
        <p:spPr>
          <a:xfrm>
            <a:off x="664633" y="4468520"/>
            <a:ext cx="4495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/>
              <a:t>A total of 12 endometrial slices were obtained outlining the endometrium at the myo-endometrial junction from fundus to internal </a:t>
            </a:r>
            <a:r>
              <a:rPr lang="en-US" sz="2000" dirty="0" err="1"/>
              <a:t>os</a:t>
            </a:r>
            <a:r>
              <a:rPr lang="en-US" sz="2000" dirty="0"/>
              <a:t>. </a:t>
            </a:r>
          </a:p>
        </p:txBody>
      </p:sp>
      <p:pic>
        <p:nvPicPr>
          <p:cNvPr id="5" name="Picture 4" descr="C:\Users\DR.MOHAMED EHAB\Pictures\fig 2 3d endometr recept.jpg">
            <a:extLst>
              <a:ext uri="{FF2B5EF4-FFF2-40B4-BE49-F238E27FC236}">
                <a16:creationId xmlns:a16="http://schemas.microsoft.com/office/drawing/2014/main" id="{A1B90526-431F-402D-A58B-4E459A150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9489" y="1600200"/>
            <a:ext cx="4612825" cy="305435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23B703-F805-4AF8-A213-1AE0CB4C22E7}"/>
              </a:ext>
            </a:extLst>
          </p:cNvPr>
          <p:cNvSpPr txBox="1"/>
          <p:nvPr/>
        </p:nvSpPr>
        <p:spPr>
          <a:xfrm>
            <a:off x="5529489" y="4654550"/>
            <a:ext cx="41446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by using the "</a:t>
            </a:r>
            <a:r>
              <a:rPr lang="en-US" sz="2000" dirty="0">
                <a:solidFill>
                  <a:srgbClr val="FF0000"/>
                </a:solidFill>
              </a:rPr>
              <a:t>shell</a:t>
            </a:r>
            <a:r>
              <a:rPr lang="en-US" sz="2000" dirty="0"/>
              <a:t>" facility.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 this case </a:t>
            </a:r>
            <a:r>
              <a:rPr lang="en-US" sz="2000" dirty="0">
                <a:solidFill>
                  <a:srgbClr val="FF0000"/>
                </a:solidFill>
              </a:rPr>
              <a:t>5 mm </a:t>
            </a:r>
            <a:r>
              <a:rPr lang="en-US" sz="2000" dirty="0"/>
              <a:t>from the endometrial border has been chosen.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D835D3-5878-46D7-81FC-935A194C1AFA}"/>
              </a:ext>
            </a:extLst>
          </p:cNvPr>
          <p:cNvSpPr/>
          <p:nvPr/>
        </p:nvSpPr>
        <p:spPr>
          <a:xfrm>
            <a:off x="1897784" y="5931359"/>
            <a:ext cx="6643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Taiwanese Journal of Obstetrics &amp; Gynecology 53 (2014)  </a:t>
            </a:r>
            <a:endParaRPr lang="en-US" sz="48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1" descr="D:\desktop\Dr Arab Quick\Dr Arab logo.jpg">
            <a:extLst>
              <a:ext uri="{FF2B5EF4-FFF2-40B4-BE49-F238E27FC236}">
                <a16:creationId xmlns:a16="http://schemas.microsoft.com/office/drawing/2014/main" id="{82D99FE5-F2EF-4FE8-A8F3-AC8DB7AFC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66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25"/>
    </mc:Choice>
    <mc:Fallback xmlns="">
      <p:transition spd="slow" advTm="42525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4EAB4-6538-4098-85E9-07806B674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b="1" dirty="0">
                <a:solidFill>
                  <a:srgbClr val="663366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Calculating Subendometrial shell volume and blood flow</a:t>
            </a:r>
            <a:endParaRPr lang="en-US" sz="3200" dirty="0">
              <a:solidFill>
                <a:srgbClr val="663366"/>
              </a:solidFill>
            </a:endParaRPr>
          </a:p>
        </p:txBody>
      </p:sp>
      <p:pic>
        <p:nvPicPr>
          <p:cNvPr id="3" name="Picture 2" descr="C:\Users\DR.MOHAMED EHAB\Pictures\fig 5 3d endometr recept.jpg">
            <a:extLst>
              <a:ext uri="{FF2B5EF4-FFF2-40B4-BE49-F238E27FC236}">
                <a16:creationId xmlns:a16="http://schemas.microsoft.com/office/drawing/2014/main" id="{5B476452-C46C-449A-9B77-ECF149AD3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9342" y="1521337"/>
            <a:ext cx="5788728" cy="3926963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C5370C-FFE3-4EFC-871D-D9AD6366CDD6}"/>
              </a:ext>
            </a:extLst>
          </p:cNvPr>
          <p:cNvSpPr txBox="1"/>
          <p:nvPr/>
        </p:nvSpPr>
        <p:spPr>
          <a:xfrm>
            <a:off x="965200" y="1546737"/>
            <a:ext cx="38735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Built-in VOCAL (Virtual Organ Computer- Aided Analysis) software for 3D power Doppler histograms were used to measure blood flow indices.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E90821-F851-4A45-8960-1D604A129A7F}"/>
              </a:ext>
            </a:extLst>
          </p:cNvPr>
          <p:cNvSpPr txBox="1"/>
          <p:nvPr/>
        </p:nvSpPr>
        <p:spPr>
          <a:xfrm>
            <a:off x="965200" y="3494833"/>
            <a:ext cx="41592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Three vascular indices calculated automatically by 3D PD-US were </a:t>
            </a:r>
          </a:p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Vascularization index (VI)</a:t>
            </a:r>
          </a:p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Flow index (FI), </a:t>
            </a:r>
          </a:p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Vascularization flow index (VFI).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C0D532-10D1-4145-B86C-7A5F275420EF}"/>
              </a:ext>
            </a:extLst>
          </p:cNvPr>
          <p:cNvSpPr txBox="1"/>
          <p:nvPr/>
        </p:nvSpPr>
        <p:spPr>
          <a:xfrm>
            <a:off x="1016001" y="5453277"/>
            <a:ext cx="62293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These VI, FI and VFI indices </a:t>
            </a:r>
            <a:r>
              <a:rPr lang="en-US" sz="2000" dirty="0"/>
              <a:t>refers to the shell area, and not the endometrium</a:t>
            </a:r>
          </a:p>
        </p:txBody>
      </p:sp>
      <p:pic>
        <p:nvPicPr>
          <p:cNvPr id="8" name="Picture 1" descr="D:\desktop\Dr Arab Quick\Dr Arab logo.jpg">
            <a:extLst>
              <a:ext uri="{FF2B5EF4-FFF2-40B4-BE49-F238E27FC236}">
                <a16:creationId xmlns:a16="http://schemas.microsoft.com/office/drawing/2014/main" id="{C96AD8B1-FF50-48A3-8DE6-9A766BCD2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26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33"/>
    </mc:Choice>
    <mc:Fallback xmlns="">
      <p:transition spd="slow" advTm="4703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3" y="331348"/>
            <a:ext cx="10075084" cy="1116106"/>
          </a:xfrm>
        </p:spPr>
        <p:txBody>
          <a:bodyPr/>
          <a:lstStyle/>
          <a:p>
            <a:r>
              <a:rPr lang="en-US" dirty="0"/>
              <a:t>Findings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9058315"/>
              </p:ext>
            </p:extLst>
          </p:nvPr>
        </p:nvGraphicFramePr>
        <p:xfrm>
          <a:off x="996951" y="1031240"/>
          <a:ext cx="6515100" cy="479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4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4434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Sub-endometrial blood flow Indices 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Finding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384">
                <a:tc>
                  <a:txBody>
                    <a:bodyPr/>
                    <a:lstStyle/>
                    <a:p>
                      <a:r>
                        <a:rPr lang="en-US" sz="1800" dirty="0"/>
                        <a:t>Mean uterine artery </a:t>
                      </a:r>
                      <a:r>
                        <a:rPr lang="en-US" sz="1800" dirty="0" err="1"/>
                        <a:t>pulsatility</a:t>
                      </a:r>
                      <a:r>
                        <a:rPr lang="en-US" sz="1800" dirty="0"/>
                        <a:t> index (MUAPI)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2.319±0.5309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than in control group(1.689±0.4832) (p value 0.000).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r>
                        <a:rPr lang="en-US" sz="1800" dirty="0"/>
                        <a:t>Vascularity index(VI)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(2.726±3.0482)than in control group (2.29±3.03) (p value 0.29).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r>
                        <a:rPr lang="en-US" sz="1800" dirty="0"/>
                        <a:t>Vascular</a:t>
                      </a:r>
                      <a:r>
                        <a:rPr lang="en-US" sz="1800" baseline="0" dirty="0"/>
                        <a:t> Flow</a:t>
                      </a:r>
                      <a:r>
                        <a:rPr lang="en-US" sz="1800" dirty="0"/>
                        <a:t> index(VFI)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1.20±1.11than in case group(0.71±0.65) (p value 0.048).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059872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r>
                        <a:rPr lang="en-US" sz="1800" dirty="0"/>
                        <a:t>flow index (FI)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23.975±4.1716) than in case group(19.138±6.9013) (p value 0.002).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99524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96CC7C5-9444-45FD-A247-1697A51EBFB8}"/>
              </a:ext>
            </a:extLst>
          </p:cNvPr>
          <p:cNvSpPr txBox="1"/>
          <p:nvPr/>
        </p:nvSpPr>
        <p:spPr>
          <a:xfrm>
            <a:off x="2019300" y="5810978"/>
            <a:ext cx="462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FF0000"/>
                </a:solidFill>
                <a:latin typeface="VgyllbAdvTT7329fd89.I"/>
              </a:rPr>
              <a:t>Reproductive Biology and Endocrinology, 2019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1" descr="D:\desktop\Dr Arab Quick\Dr Arab logo.jpg">
            <a:extLst>
              <a:ext uri="{FF2B5EF4-FFF2-40B4-BE49-F238E27FC236}">
                <a16:creationId xmlns:a16="http://schemas.microsoft.com/office/drawing/2014/main" id="{0FBB5A97-B528-409A-91E2-924C20E32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7C3870-2D14-4933-A2F8-8D9DC5583B98}"/>
              </a:ext>
            </a:extLst>
          </p:cNvPr>
          <p:cNvSpPr/>
          <p:nvPr/>
        </p:nvSpPr>
        <p:spPr>
          <a:xfrm>
            <a:off x="7573309" y="388498"/>
            <a:ext cx="2908299" cy="45899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0" i="0" dirty="0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Uterine artery </a:t>
            </a:r>
            <a:r>
              <a:rPr lang="en-GB" sz="2000" b="0" i="0" dirty="0" err="1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fluxometry</a:t>
            </a:r>
            <a:r>
              <a:rPr lang="en-GB" sz="2000" b="0" i="0" dirty="0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 and </a:t>
            </a:r>
            <a:r>
              <a:rPr lang="en-GB" sz="2000" b="0" i="0" dirty="0" err="1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subendometrial</a:t>
            </a:r>
            <a:r>
              <a:rPr lang="en-GB" sz="2000" b="0" i="0" dirty="0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 blood flow as single evaluation parameters, or in combination as a ratio show a clear continuous mechanism that enables endometrium to become receptive to a healthy embryo, and reduce miscarriage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0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9"/>
    </mc:Choice>
    <mc:Fallback xmlns="">
      <p:transition spd="slow" advTm="3371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Ultrasound in RPL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738173688"/>
              </p:ext>
            </p:extLst>
          </p:nvPr>
        </p:nvGraphicFramePr>
        <p:xfrm>
          <a:off x="1257300" y="1600200"/>
          <a:ext cx="8153400" cy="4763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1" descr="D:\desktop\Dr Arab Quick\Dr Arab logo.jpg">
            <a:extLst>
              <a:ext uri="{FF2B5EF4-FFF2-40B4-BE49-F238E27FC236}">
                <a16:creationId xmlns:a16="http://schemas.microsoft.com/office/drawing/2014/main" id="{5611BE17-8238-4161-95D9-48B1D94B6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47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8"/>
    </mc:Choice>
    <mc:Fallback xmlns="">
      <p:transition spd="slow" advTm="1490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925" y="1683298"/>
            <a:ext cx="9197975" cy="4514302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Routine Ultrasound Examination is a key tool for the primary assessment of all women suffered Recurrent Pregnancy Loss.</a:t>
            </a:r>
          </a:p>
          <a:p>
            <a:r>
              <a:rPr lang="en-US" sz="2800" dirty="0"/>
              <a:t>Ultrasound Examination alone may reveals 30 – 50 % of the possible etiologies of RPL.</a:t>
            </a:r>
          </a:p>
          <a:p>
            <a:r>
              <a:rPr lang="en-US" sz="2800" dirty="0"/>
              <a:t>3D TVS is becoming the gold standard to diagnose Uterine septum that lead to RPL.</a:t>
            </a:r>
          </a:p>
          <a:p>
            <a:r>
              <a:rPr lang="en-US" sz="2800" dirty="0"/>
              <a:t>Compared to Surgical approach US is non-invasive, readily available, reproducible, and not so expensive.  </a:t>
            </a:r>
          </a:p>
        </p:txBody>
      </p:sp>
      <p:pic>
        <p:nvPicPr>
          <p:cNvPr id="6" name="Picture 1" descr="D:\desktop\Dr Arab Quick\Dr Arab logo.jpg">
            <a:extLst>
              <a:ext uri="{FF2B5EF4-FFF2-40B4-BE49-F238E27FC236}">
                <a16:creationId xmlns:a16="http://schemas.microsoft.com/office/drawing/2014/main" id="{00533C91-334D-47EF-B0B0-621DED067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90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57"/>
    </mc:Choice>
    <mc:Fallback xmlns="">
      <p:transition spd="slow" advTm="41457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2D4991-5181-42A9-9C39-6E0B21EE4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403" y="130778"/>
            <a:ext cx="8791194" cy="6596444"/>
          </a:xfrm>
          <a:prstGeom prst="rect">
            <a:avLst/>
          </a:prstGeom>
        </p:spPr>
      </p:pic>
      <p:pic>
        <p:nvPicPr>
          <p:cNvPr id="5" name="Picture 1" descr="D:\desktop\Dr Arab Quick\Dr Arab logo.jpg">
            <a:extLst>
              <a:ext uri="{FF2B5EF4-FFF2-40B4-BE49-F238E27FC236}">
                <a16:creationId xmlns:a16="http://schemas.microsoft.com/office/drawing/2014/main" id="{A7D0F54E-BBED-46A1-A7BC-CA6ACF707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5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1"/>
    </mc:Choice>
    <mc:Fallback xmlns="">
      <p:transition spd="slow" advTm="560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RPL Etiology</a:t>
            </a:r>
          </a:p>
        </p:txBody>
      </p:sp>
      <p:sp>
        <p:nvSpPr>
          <p:cNvPr id="3" name="Rectangle 2"/>
          <p:cNvSpPr/>
          <p:nvPr/>
        </p:nvSpPr>
        <p:spPr>
          <a:xfrm>
            <a:off x="1230152" y="1696927"/>
            <a:ext cx="801402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It is common to divide the associations of recurrent miscarriage into the following categories:</a:t>
            </a:r>
          </a:p>
          <a:p>
            <a:r>
              <a:rPr lang="en-US" sz="2800" b="1" dirty="0"/>
              <a:t>• Unexplained </a:t>
            </a:r>
            <a:r>
              <a:rPr lang="en-US" sz="2800" b="1" dirty="0">
                <a:solidFill>
                  <a:srgbClr val="FF0000"/>
                </a:solidFill>
              </a:rPr>
              <a:t>40-50%</a:t>
            </a:r>
          </a:p>
          <a:p>
            <a:r>
              <a:rPr lang="en-US" sz="2800" b="1" dirty="0"/>
              <a:t>• Genetic </a:t>
            </a:r>
            <a:r>
              <a:rPr lang="en-US" sz="2800" b="1" dirty="0">
                <a:solidFill>
                  <a:srgbClr val="FF0000"/>
                </a:solidFill>
              </a:rPr>
              <a:t>5%</a:t>
            </a:r>
          </a:p>
          <a:p>
            <a:r>
              <a:rPr lang="en-US" sz="2800" b="1" dirty="0"/>
              <a:t>• Anatomical </a:t>
            </a:r>
            <a:r>
              <a:rPr lang="en-US" sz="2800" b="1" dirty="0">
                <a:solidFill>
                  <a:srgbClr val="FF0000"/>
                </a:solidFill>
              </a:rPr>
              <a:t>15%</a:t>
            </a:r>
          </a:p>
          <a:p>
            <a:r>
              <a:rPr lang="en-US" sz="2800" b="1" dirty="0"/>
              <a:t>• Immunological </a:t>
            </a:r>
            <a:r>
              <a:rPr lang="en-US" sz="2800" b="1" dirty="0">
                <a:solidFill>
                  <a:srgbClr val="FF0000"/>
                </a:solidFill>
              </a:rPr>
              <a:t>15%</a:t>
            </a:r>
            <a:r>
              <a:rPr lang="en-US" sz="2800" b="1" dirty="0"/>
              <a:t> </a:t>
            </a:r>
          </a:p>
          <a:p>
            <a:r>
              <a:rPr lang="en-US" sz="2800" b="1" dirty="0"/>
              <a:t>• </a:t>
            </a:r>
            <a:r>
              <a:rPr lang="en-US" sz="2800" b="1" dirty="0" err="1"/>
              <a:t>Thrombophilic</a:t>
            </a:r>
            <a:endParaRPr lang="en-US" sz="2800" b="1" dirty="0"/>
          </a:p>
          <a:p>
            <a:r>
              <a:rPr lang="en-US" sz="2800" b="1" dirty="0"/>
              <a:t>• </a:t>
            </a:r>
            <a:r>
              <a:rPr lang="en-US" sz="2800" b="1" dirty="0" err="1"/>
              <a:t>Endocrinological</a:t>
            </a:r>
            <a:r>
              <a:rPr lang="en-US" sz="2800" b="1" dirty="0"/>
              <a:t> </a:t>
            </a:r>
          </a:p>
          <a:p>
            <a:r>
              <a:rPr lang="en-US" sz="2800" b="1" dirty="0"/>
              <a:t>• Infective</a:t>
            </a:r>
          </a:p>
          <a:p>
            <a:r>
              <a:rPr lang="en-US" sz="2800" b="1" dirty="0"/>
              <a:t>• Environmental.</a:t>
            </a:r>
          </a:p>
        </p:txBody>
      </p:sp>
      <p:pic>
        <p:nvPicPr>
          <p:cNvPr id="4" name="Picture 2" descr="In a balanced translocation, pieces of chromosomes are rearranged but no genetic material is gained or lost in the cell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4357" y="2696581"/>
            <a:ext cx="2784430" cy="1883189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14054" b="1622"/>
          <a:stretch>
            <a:fillRect/>
          </a:stretch>
        </p:blipFill>
        <p:spPr bwMode="auto">
          <a:xfrm>
            <a:off x="6794358" y="4865408"/>
            <a:ext cx="2087725" cy="181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 descr="D:\desktop\Dr Arab Quick\Dr Arab log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63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46"/>
    </mc:Choice>
    <mc:Fallback xmlns="">
      <p:transition spd="slow" advTm="3834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RPL Etiology</a:t>
            </a:r>
          </a:p>
        </p:txBody>
      </p:sp>
      <p:sp>
        <p:nvSpPr>
          <p:cNvPr id="3" name="Rectangle 2"/>
          <p:cNvSpPr/>
          <p:nvPr/>
        </p:nvSpPr>
        <p:spPr>
          <a:xfrm>
            <a:off x="1179352" y="1809774"/>
            <a:ext cx="801402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It is common to divide the associations of recurrent miscarriage into the following categories:</a:t>
            </a:r>
          </a:p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• Unexplained 40-50%</a:t>
            </a:r>
          </a:p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• Genetic 5%</a:t>
            </a:r>
          </a:p>
          <a:p>
            <a:r>
              <a:rPr lang="en-US" sz="2800" b="1" dirty="0"/>
              <a:t>• Anatomical </a:t>
            </a:r>
            <a:r>
              <a:rPr lang="en-US" sz="2800" b="1" dirty="0">
                <a:solidFill>
                  <a:srgbClr val="FF0000"/>
                </a:solidFill>
              </a:rPr>
              <a:t>15%</a:t>
            </a:r>
          </a:p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•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Immunological 15% </a:t>
            </a:r>
          </a:p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•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</a:rPr>
              <a:t>Thrombophilic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•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</a:rPr>
              <a:t>Endocrinological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• Infective</a:t>
            </a:r>
          </a:p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• Environmental.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14054" b="1622"/>
          <a:stretch>
            <a:fillRect/>
          </a:stretch>
        </p:blipFill>
        <p:spPr bwMode="auto">
          <a:xfrm>
            <a:off x="6794358" y="4865408"/>
            <a:ext cx="2087725" cy="181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B37110-229F-4FCE-93B3-B479903D52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5" t="3631" r="58748" b="41265"/>
          <a:stretch/>
        </p:blipFill>
        <p:spPr>
          <a:xfrm>
            <a:off x="6794357" y="2670818"/>
            <a:ext cx="1642020" cy="1780993"/>
          </a:xfrm>
          <a:prstGeom prst="rect">
            <a:avLst/>
          </a:prstGeom>
        </p:spPr>
      </p:pic>
      <p:pic>
        <p:nvPicPr>
          <p:cNvPr id="9" name="Picture 1" descr="D:\desktop\Dr Arab Quick\Dr Arab logo.jpg">
            <a:extLst>
              <a:ext uri="{FF2B5EF4-FFF2-40B4-BE49-F238E27FC236}">
                <a16:creationId xmlns:a16="http://schemas.microsoft.com/office/drawing/2014/main" id="{53C0737B-EE4D-4E16-BFE8-486773096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36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68"/>
    </mc:Choice>
    <mc:Fallback xmlns="">
      <p:transition spd="slow" advTm="1456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2474" y="484094"/>
            <a:ext cx="8080376" cy="1116106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RPL Anatomical Cause &amp; Ultrasound Role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25064416"/>
              </p:ext>
            </p:extLst>
          </p:nvPr>
        </p:nvGraphicFramePr>
        <p:xfrm>
          <a:off x="1125876" y="1712196"/>
          <a:ext cx="6530787" cy="444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iamond 4">
            <a:extLst>
              <a:ext uri="{FF2B5EF4-FFF2-40B4-BE49-F238E27FC236}">
                <a16:creationId xmlns:a16="http://schemas.microsoft.com/office/drawing/2014/main" id="{2D1AA6DE-784C-482E-943F-4AE3BECE9816}"/>
              </a:ext>
            </a:extLst>
          </p:cNvPr>
          <p:cNvSpPr/>
          <p:nvPr/>
        </p:nvSpPr>
        <p:spPr>
          <a:xfrm>
            <a:off x="6766534" y="4890934"/>
            <a:ext cx="2074741" cy="1263278"/>
          </a:xfrm>
          <a:prstGeom prst="diamond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3D Power Doppler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B5B926-88B5-4BD1-973F-FA7A82FDB0C4}"/>
              </a:ext>
            </a:extLst>
          </p:cNvPr>
          <p:cNvSpPr txBox="1"/>
          <p:nvPr/>
        </p:nvSpPr>
        <p:spPr>
          <a:xfrm>
            <a:off x="8057457" y="3834738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3D US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3043BD-1DF6-4F61-8B7E-F156F77672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1289" y="1666293"/>
            <a:ext cx="2225233" cy="14082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FA60DE-56C2-45B0-9BCA-35D18CEEDD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2901" y="3229055"/>
            <a:ext cx="2225233" cy="1408298"/>
          </a:xfrm>
          <a:prstGeom prst="rect">
            <a:avLst/>
          </a:prstGeom>
        </p:spPr>
      </p:pic>
      <p:pic>
        <p:nvPicPr>
          <p:cNvPr id="12" name="Picture 1" descr="D:\desktop\Dr Arab Quick\Dr Arab logo.jpg">
            <a:extLst>
              <a:ext uri="{FF2B5EF4-FFF2-40B4-BE49-F238E27FC236}">
                <a16:creationId xmlns:a16="http://schemas.microsoft.com/office/drawing/2014/main" id="{A2DE0A1B-507B-48A6-ABFC-164EA0ED5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42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41"/>
    </mc:Choice>
    <mc:Fallback xmlns="">
      <p:transition spd="slow" advTm="3514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E0C37-657C-4734-97DB-7C10EDA08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Cervical Incompetence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41539-25A2-454A-A8D8-496B1C6B7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1785708"/>
            <a:ext cx="8626475" cy="4792892"/>
          </a:xfrm>
        </p:spPr>
        <p:txBody>
          <a:bodyPr>
            <a:normAutofit fontScale="92500" lnSpcReduction="10000"/>
          </a:bodyPr>
          <a:lstStyle/>
          <a:p>
            <a:r>
              <a:rPr lang="en-GB" sz="1800" dirty="0">
                <a:latin typeface="Georgia" panose="02040502050405020303" pitchFamily="18" charset="0"/>
                <a:cs typeface="Calibri" panose="020F0502020204030204" pitchFamily="34" charset="0"/>
              </a:rPr>
              <a:t>It is a functional or structural defect, in the absence of contractions or </a:t>
            </a:r>
            <a:r>
              <a:rPr lang="en-GB" sz="1800" dirty="0" err="1">
                <a:latin typeface="Georgia" panose="02040502050405020303" pitchFamily="18" charset="0"/>
                <a:cs typeface="Calibri" panose="020F0502020204030204" pitchFamily="34" charset="0"/>
              </a:rPr>
              <a:t>labor</a:t>
            </a:r>
            <a:r>
              <a:rPr lang="en-GB" sz="1800" dirty="0">
                <a:latin typeface="Georgia" panose="02040502050405020303" pitchFamily="18" charset="0"/>
                <a:cs typeface="Calibri" panose="020F0502020204030204" pitchFamily="34" charset="0"/>
              </a:rPr>
              <a:t>. </a:t>
            </a:r>
          </a:p>
          <a:p>
            <a:r>
              <a:rPr lang="en-GB" sz="1800" dirty="0">
                <a:latin typeface="Georgia" panose="02040502050405020303" pitchFamily="18" charset="0"/>
                <a:cs typeface="Calibri" panose="020F0502020204030204" pitchFamily="34" charset="0"/>
              </a:rPr>
              <a:t>The incidence of cervical insufficiency is estimated to be </a:t>
            </a:r>
            <a:r>
              <a:rPr lang="en-GB" sz="1800" b="1" dirty="0">
                <a:solidFill>
                  <a:srgbClr val="FF000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1%</a:t>
            </a:r>
            <a:r>
              <a:rPr lang="en-GB" sz="1800" dirty="0">
                <a:latin typeface="Georgia" panose="02040502050405020303" pitchFamily="18" charset="0"/>
                <a:cs typeface="Calibri" panose="020F0502020204030204" pitchFamily="34" charset="0"/>
              </a:rPr>
              <a:t> of all pregnancies and as many as </a:t>
            </a:r>
            <a:r>
              <a:rPr lang="en-GB" sz="1800" b="1" dirty="0">
                <a:solidFill>
                  <a:srgbClr val="FF000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20%</a:t>
            </a:r>
            <a:r>
              <a:rPr lang="en-GB" sz="1800" dirty="0">
                <a:latin typeface="Georgia" panose="02040502050405020303" pitchFamily="18" charset="0"/>
                <a:cs typeface="Calibri" panose="020F0502020204030204" pitchFamily="34" charset="0"/>
              </a:rPr>
              <a:t> of mid-second trimester spontaneous pregnancy losses.</a:t>
            </a:r>
          </a:p>
          <a:p>
            <a:r>
              <a:rPr lang="en-GB" sz="1800" b="1" dirty="0">
                <a:solidFill>
                  <a:srgbClr val="FF000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Mechanical </a:t>
            </a:r>
          </a:p>
          <a:p>
            <a:pPr lvl="1"/>
            <a:r>
              <a:rPr lang="en-GB" sz="1400" dirty="0">
                <a:latin typeface="Georgia" panose="02040502050405020303" pitchFamily="18" charset="0"/>
                <a:cs typeface="Calibri" panose="020F0502020204030204" pitchFamily="34" charset="0"/>
              </a:rPr>
              <a:t>previous cervical surgery or extensive trauma</a:t>
            </a:r>
          </a:p>
          <a:p>
            <a:r>
              <a:rPr lang="en-GB" sz="1800" b="1" dirty="0">
                <a:solidFill>
                  <a:srgbClr val="FF000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Congenital</a:t>
            </a:r>
            <a:r>
              <a:rPr lang="en-GB" sz="1800" dirty="0">
                <a:solidFill>
                  <a:srgbClr val="00000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en-GB" sz="1400" dirty="0">
                <a:solidFill>
                  <a:srgbClr val="00000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Congenital hypoplastic cervix</a:t>
            </a:r>
          </a:p>
          <a:p>
            <a:pPr lvl="1"/>
            <a:r>
              <a:rPr lang="en-GB" sz="1400" dirty="0">
                <a:solidFill>
                  <a:srgbClr val="00000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In Ehlers-Danlos syndrome or Marfan syndrome, due to the deficiency in collagen.</a:t>
            </a:r>
            <a:endParaRPr lang="en-GB" sz="1400" dirty="0"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r>
              <a:rPr lang="en-GB" sz="1800" b="1" dirty="0">
                <a:solidFill>
                  <a:srgbClr val="FF000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Unknown</a:t>
            </a:r>
          </a:p>
          <a:p>
            <a:pPr lvl="1"/>
            <a:r>
              <a:rPr lang="en-GB" sz="1400" dirty="0">
                <a:latin typeface="Georgia" panose="02040502050405020303" pitchFamily="18" charset="0"/>
                <a:cs typeface="Calibri" panose="020F0502020204030204" pitchFamily="34" charset="0"/>
              </a:rPr>
              <a:t>However, many women with a clinical diagnosis of cervical incompetence have normal cervical anatomy. </a:t>
            </a:r>
          </a:p>
          <a:p>
            <a:r>
              <a:rPr lang="en-GB" sz="1800" b="1" dirty="0">
                <a:solidFill>
                  <a:srgbClr val="FF000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Infection</a:t>
            </a:r>
          </a:p>
          <a:p>
            <a:pPr lvl="1"/>
            <a:r>
              <a:rPr lang="en-GB" sz="1400" dirty="0">
                <a:latin typeface="Georgia" panose="02040502050405020303" pitchFamily="18" charset="0"/>
                <a:cs typeface="Calibri" panose="020F0502020204030204" pitchFamily="34" charset="0"/>
              </a:rPr>
              <a:t>The cervix is the main mechanical barrier separating the pregnancy from the vaginal bacterial flora. Many patients who have asymptomatic mid-trimester cervical dilation also have evidence of subclinical intrauterine infection.</a:t>
            </a:r>
            <a:endParaRPr lang="en-US" sz="1400" dirty="0"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76D5A-34B3-4811-80B6-01613F7A2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874"/>
          <a:stretch/>
        </p:blipFill>
        <p:spPr>
          <a:xfrm>
            <a:off x="6096000" y="2853067"/>
            <a:ext cx="1457719" cy="151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5C50B4-2BEF-4F71-9AD6-B888F039C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7602330" y="3289912"/>
            <a:ext cx="1514475" cy="1514475"/>
          </a:xfrm>
          <a:prstGeom prst="rect">
            <a:avLst/>
          </a:prstGeom>
        </p:spPr>
      </p:pic>
      <p:pic>
        <p:nvPicPr>
          <p:cNvPr id="7" name="Picture 1" descr="D:\desktop\Dr Arab Quick\Dr Arab logo.jpg">
            <a:extLst>
              <a:ext uri="{FF2B5EF4-FFF2-40B4-BE49-F238E27FC236}">
                <a16:creationId xmlns:a16="http://schemas.microsoft.com/office/drawing/2014/main" id="{36217C39-A1DB-486B-B054-D068053F4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02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73"/>
    </mc:Choice>
    <mc:Fallback xmlns="">
      <p:transition spd="slow" advTm="6277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965F1-7AB1-42F3-86E5-876C9089A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Cervical Incompetence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FCCFF-AE52-4518-BF95-CC7AB889F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410" y="1441571"/>
            <a:ext cx="7454390" cy="5242541"/>
          </a:xfrm>
          <a:prstGeom prst="rect">
            <a:avLst/>
          </a:prstGeom>
        </p:spPr>
      </p:pic>
      <p:pic>
        <p:nvPicPr>
          <p:cNvPr id="6" name="Picture 1" descr="D:\desktop\Dr Arab Quick\Dr Arab logo.jpg">
            <a:extLst>
              <a:ext uri="{FF2B5EF4-FFF2-40B4-BE49-F238E27FC236}">
                <a16:creationId xmlns:a16="http://schemas.microsoft.com/office/drawing/2014/main" id="{0D27ECD4-F8E8-4293-8D12-88BE736E7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4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29"/>
    </mc:Choice>
    <mc:Fallback xmlns="">
      <p:transition spd="slow" advTm="8552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Uterine Malformation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5389447"/>
              </p:ext>
            </p:extLst>
          </p:nvPr>
        </p:nvGraphicFramePr>
        <p:xfrm>
          <a:off x="1152525" y="1981200"/>
          <a:ext cx="755650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8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Prevalence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General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0.1 – 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Infertile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13.3 %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Repeated Spontaneous Miscarriage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– 38 %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44EB615-47CE-4519-9012-5F27CC7572D8}"/>
              </a:ext>
            </a:extLst>
          </p:cNvPr>
          <p:cNvSpPr txBox="1"/>
          <p:nvPr/>
        </p:nvSpPr>
        <p:spPr>
          <a:xfrm>
            <a:off x="815369" y="5342374"/>
            <a:ext cx="754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*Exclusively linked to Septate Uterus out of all uterine anomalies</a:t>
            </a:r>
          </a:p>
        </p:txBody>
      </p:sp>
      <p:pic>
        <p:nvPicPr>
          <p:cNvPr id="2050" name="Picture 2" descr="Müllerian Defects - Phoenix, AZ: Gondra Center for Reproductive Care and  Advanced Gynecology">
            <a:extLst>
              <a:ext uri="{FF2B5EF4-FFF2-40B4-BE49-F238E27FC236}">
                <a16:creationId xmlns:a16="http://schemas.microsoft.com/office/drawing/2014/main" id="{AD1C3557-720E-4795-BF59-C25999175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2006600"/>
            <a:ext cx="2809413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D:\desktop\Dr Arab Quick\Dr Arab logo.jpg">
            <a:extLst>
              <a:ext uri="{FF2B5EF4-FFF2-40B4-BE49-F238E27FC236}">
                <a16:creationId xmlns:a16="http://schemas.microsoft.com/office/drawing/2014/main" id="{987DEADA-BF04-4393-9164-A8E742F48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56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34"/>
    </mc:Choice>
    <mc:Fallback xmlns="">
      <p:transition spd="slow" advTm="4633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Septate</a:t>
            </a:r>
            <a:r>
              <a:rPr lang="en-US" dirty="0"/>
              <a:t> Uterus</a:t>
            </a:r>
          </a:p>
        </p:txBody>
      </p:sp>
      <p:sp>
        <p:nvSpPr>
          <p:cNvPr id="3" name="Rectangle 2"/>
          <p:cNvSpPr/>
          <p:nvPr/>
        </p:nvSpPr>
        <p:spPr>
          <a:xfrm>
            <a:off x="1000125" y="1550559"/>
            <a:ext cx="7540625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The most common </a:t>
            </a:r>
            <a:r>
              <a:rPr lang="en-US" sz="2800" dirty="0" err="1"/>
              <a:t>mullerian</a:t>
            </a:r>
            <a:r>
              <a:rPr lang="en-US" sz="2800" dirty="0"/>
              <a:t> anomaly,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The one associated with the worst reproductive outcome, 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first trimester (25%) and 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second trimester (6%) losses  </a:t>
            </a: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The one most amenable to </a:t>
            </a:r>
            <a:r>
              <a:rPr lang="en-US" sz="2800" dirty="0" err="1"/>
              <a:t>hysteroscopic</a:t>
            </a:r>
            <a:r>
              <a:rPr lang="en-US" sz="2800" dirty="0"/>
              <a:t> correction.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err="1"/>
              <a:t>Septate</a:t>
            </a:r>
            <a:r>
              <a:rPr lang="en-US" sz="2800" dirty="0"/>
              <a:t> should be distinguished from </a:t>
            </a:r>
            <a:r>
              <a:rPr lang="en-US" sz="2800" dirty="0" err="1"/>
              <a:t>Arcuate</a:t>
            </a:r>
            <a:r>
              <a:rPr lang="en-US" sz="2800" dirty="0"/>
              <a:t> and other uterine anomalies by: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Hysteroscopy is best to assess uterine cavity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Laparoscopy is the best to evaluate the external uterine surface</a:t>
            </a:r>
          </a:p>
        </p:txBody>
      </p:sp>
      <p:pic>
        <p:nvPicPr>
          <p:cNvPr id="1026" name="Picture 2" descr="Septate uterus | Radiology Reference Article | Radiopaedia.org">
            <a:extLst>
              <a:ext uri="{FF2B5EF4-FFF2-40B4-BE49-F238E27FC236}">
                <a16:creationId xmlns:a16="http://schemas.microsoft.com/office/drawing/2014/main" id="{3722E941-B1A4-45BB-90B3-263948666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141763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D:\desktop\Dr Arab Quick\Dr Arab logo.jpg">
            <a:extLst>
              <a:ext uri="{FF2B5EF4-FFF2-40B4-BE49-F238E27FC236}">
                <a16:creationId xmlns:a16="http://schemas.microsoft.com/office/drawing/2014/main" id="{951352D0-F258-4F80-A520-CEC8E5A01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00" y="331348"/>
            <a:ext cx="804233" cy="7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15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19"/>
    </mc:Choice>
    <mc:Fallback xmlns="">
      <p:transition spd="slow" advTm="46519"/>
    </mc:Fallback>
  </mc:AlternateContent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3841</TotalTime>
  <Words>1422</Words>
  <Application>Microsoft Office PowerPoint</Application>
  <PresentationFormat>Widescreen</PresentationFormat>
  <Paragraphs>182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Arial Rounded MT Bold</vt:lpstr>
      <vt:lpstr>Calibri</vt:lpstr>
      <vt:lpstr>Georgia</vt:lpstr>
      <vt:lpstr>Roboto</vt:lpstr>
      <vt:lpstr>Rockwell</vt:lpstr>
      <vt:lpstr>Times New Roman</vt:lpstr>
      <vt:lpstr>VgyllbAdvTT7329fd89.I</vt:lpstr>
      <vt:lpstr>Wingdings</vt:lpstr>
      <vt:lpstr>Advantage</vt:lpstr>
      <vt:lpstr>PowerPoint Presentation</vt:lpstr>
      <vt:lpstr>Disclosure of Potential Conflict of Interest </vt:lpstr>
      <vt:lpstr>RPL Etiology</vt:lpstr>
      <vt:lpstr>RPL Etiology</vt:lpstr>
      <vt:lpstr>RPL Anatomical Cause &amp; Ultrasound Role</vt:lpstr>
      <vt:lpstr>Cervical Incompetence</vt:lpstr>
      <vt:lpstr>Cervical Incompetence</vt:lpstr>
      <vt:lpstr>Uterine Malformation</vt:lpstr>
      <vt:lpstr>The Septate Uterus</vt:lpstr>
      <vt:lpstr>Septate Uterus</vt:lpstr>
      <vt:lpstr>However, 3D Ultrasound  can give you a view like this</vt:lpstr>
      <vt:lpstr>Obtaining the 3D view on TVS</vt:lpstr>
      <vt:lpstr>Transvaginal 3D multiplanar ultrasound  </vt:lpstr>
      <vt:lpstr>3D surface rendered ultrasound image </vt:lpstr>
      <vt:lpstr>Sub-septate uterus Diagnostic Criteria on 3D</vt:lpstr>
      <vt:lpstr>Diff. Dx: 1) Bicornuate Uterus</vt:lpstr>
      <vt:lpstr>Diff. Dx: 2) Arcuate Uterus</vt:lpstr>
      <vt:lpstr>3D TVS is becoming the Gold Standard for Septate Diagnosis</vt:lpstr>
      <vt:lpstr>3D TVS is part of RPL work up</vt:lpstr>
      <vt:lpstr>More Importantly</vt:lpstr>
      <vt:lpstr>Endometrial Receptivity </vt:lpstr>
      <vt:lpstr>Endometrial Volume &amp; Pregnancy Prediction</vt:lpstr>
      <vt:lpstr>Assessment of the sub-endometrial region</vt:lpstr>
      <vt:lpstr>Calculating Subendometrial shell volume and blood flow</vt:lpstr>
      <vt:lpstr>Findings</vt:lpstr>
      <vt:lpstr>Role of Ultrasound in RPL</vt:lpstr>
      <vt:lpstr>Conclusions</vt:lpstr>
      <vt:lpstr>PowerPoint Presentation</vt:lpstr>
    </vt:vector>
  </TitlesOfParts>
  <Company>Dr Hisham Arab Clinic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RPL and Ultrasound</dc:title>
  <dc:creator>Hisham Arab</dc:creator>
  <cp:lastModifiedBy>hisham arab</cp:lastModifiedBy>
  <cp:revision>128</cp:revision>
  <dcterms:created xsi:type="dcterms:W3CDTF">2016-03-15T21:53:36Z</dcterms:created>
  <dcterms:modified xsi:type="dcterms:W3CDTF">2021-01-14T12:10:05Z</dcterms:modified>
</cp:coreProperties>
</file>